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5" r:id="rId1"/>
    <p:sldMasterId id="2147483928" r:id="rId2"/>
    <p:sldMasterId id="2147483930" r:id="rId3"/>
    <p:sldMasterId id="2147484100" r:id="rId4"/>
  </p:sldMasterIdLst>
  <p:notesMasterIdLst>
    <p:notesMasterId r:id="rId16"/>
  </p:notesMasterIdLst>
  <p:handoutMasterIdLst>
    <p:handoutMasterId r:id="rId17"/>
  </p:handoutMasterIdLst>
  <p:sldIdLst>
    <p:sldId id="404" r:id="rId5"/>
    <p:sldId id="380" r:id="rId6"/>
    <p:sldId id="390" r:id="rId7"/>
    <p:sldId id="391" r:id="rId8"/>
    <p:sldId id="392" r:id="rId9"/>
    <p:sldId id="385" r:id="rId10"/>
    <p:sldId id="384" r:id="rId11"/>
    <p:sldId id="386" r:id="rId12"/>
    <p:sldId id="408" r:id="rId13"/>
    <p:sldId id="409" r:id="rId14"/>
    <p:sldId id="411" r:id="rId15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3200" b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B6BD"/>
    <a:srgbClr val="E59969"/>
    <a:srgbClr val="604A39"/>
    <a:srgbClr val="89C12D"/>
    <a:srgbClr val="544D4E"/>
    <a:srgbClr val="FFCCFF"/>
    <a:srgbClr val="FFCC66"/>
    <a:srgbClr val="0066FF"/>
    <a:srgbClr val="FF3399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47" autoAdjust="0"/>
    <p:restoredTop sz="94724" autoAdjust="0"/>
  </p:normalViewPr>
  <p:slideViewPr>
    <p:cSldViewPr showGuides="1">
      <p:cViewPr>
        <p:scale>
          <a:sx n="75" d="100"/>
          <a:sy n="75" d="100"/>
        </p:scale>
        <p:origin x="-165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3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6" y="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300"/>
            </a:lvl1pPr>
          </a:lstStyle>
          <a:p>
            <a:pPr>
              <a:defRPr/>
            </a:pPr>
            <a:fld id="{428CFBCA-D42A-4F33-9664-252A2C8E483B}" type="datetime1">
              <a:rPr lang="en-US"/>
              <a:pPr>
                <a:defRPr/>
              </a:pPr>
              <a:t>4/5/2018</a:t>
            </a:fld>
            <a:endParaRPr lang="en-US" altLang="ko-KR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28585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3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6" y="9428585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300"/>
            </a:lvl1pPr>
          </a:lstStyle>
          <a:p>
            <a:pPr>
              <a:defRPr/>
            </a:pPr>
            <a:fld id="{FFDD1108-5800-4839-9AAF-00ABC0F9605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b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6" y="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b="0"/>
            </a:lvl1pPr>
          </a:lstStyle>
          <a:p>
            <a:pPr>
              <a:defRPr/>
            </a:pPr>
            <a:fld id="{AB1C61B5-E0FB-42B1-BF38-F3FED9A82B2C}" type="datetime1">
              <a:rPr lang="en-US"/>
              <a:pPr>
                <a:defRPr/>
              </a:pPr>
              <a:t>4/5/2018</a:t>
            </a:fld>
            <a:endParaRPr lang="en-US" altLang="ko-KR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8585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b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6" y="9428585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2" tIns="47793" rIns="95582" bIns="47793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F2DFFE1-1612-4243-B5A1-21FC3FDC1D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charset="-127"/>
              <a:ea typeface="굴림" charset="-127"/>
            </a:endParaRPr>
          </a:p>
        </p:txBody>
      </p:sp>
      <p:sp>
        <p:nvSpPr>
          <p:cNvPr id="5837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821B44-6438-4308-B5E5-B603A47D2B6A}" type="slidenum">
              <a:rPr lang="en-US" altLang="ko-KR" smtClean="0">
                <a:latin typeface="굴림" charset="-127"/>
                <a:ea typeface="굴림" charset="-127"/>
              </a:rPr>
              <a:pPr/>
              <a:t>10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15565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5565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5B08-2033-41F5-B71F-5C8AF38F2668}" type="datetime1">
              <a:rPr lang="ko-KR" altLang="en-US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9064E-87E3-4D21-8A57-883BB6D4C4F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36C22B-7F05-42B7-8A5A-29976E652A63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7C74FF-9B60-4F15-AF3E-7865C57B1904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B02EC1D7-97E5-4E67-8643-B7F9BF0DEDC6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0D8AAF-D22D-466A-8374-46196B240892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EEB4D79-4F6C-4276-A564-798F1E0F1630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5BB70C-A91A-4902-AD5C-67CFB213D1B5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5FAD7C-B816-43F0-9F8F-317063ABF4DE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A05C18-3C5C-411B-87A0-32B70D1879D3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BF09C9-E76D-4BEF-8AA5-B8F6D3F41DC1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0F7387-8C46-4AA8-A2FE-4DCB38570A90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33400" y="2438400"/>
            <a:ext cx="8153400" cy="990600"/>
            <a:chOff x="448" y="243"/>
            <a:chExt cx="4831" cy="525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auto">
            <a:xfrm>
              <a:off x="829" y="670"/>
              <a:ext cx="4272" cy="5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3372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28398" dir="1593903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829" y="286"/>
              <a:ext cx="4290" cy="5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tint val="3921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28398" dir="1593903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>
              <a:off x="448" y="243"/>
              <a:ext cx="527" cy="527"/>
              <a:chOff x="448" y="243"/>
              <a:chExt cx="527" cy="527"/>
            </a:xfrm>
          </p:grpSpPr>
          <p:sp>
            <p:nvSpPr>
              <p:cNvPr id="37" name="Rectangle 6"/>
              <p:cNvSpPr>
                <a:spLocks noChangeArrowheads="1"/>
              </p:cNvSpPr>
              <p:nvPr userDrawn="1"/>
            </p:nvSpPr>
            <p:spPr bwMode="auto">
              <a:xfrm rot="20642">
                <a:off x="448" y="288"/>
                <a:ext cx="144" cy="5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8" name="Rectangle 7"/>
              <p:cNvSpPr>
                <a:spLocks noChangeArrowheads="1"/>
              </p:cNvSpPr>
              <p:nvPr userDrawn="1"/>
            </p:nvSpPr>
            <p:spPr bwMode="auto">
              <a:xfrm rot="20642">
                <a:off x="450" y="672"/>
                <a:ext cx="142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9" name="Rectangle 8"/>
              <p:cNvSpPr>
                <a:spLocks noChangeArrowheads="1"/>
              </p:cNvSpPr>
              <p:nvPr userDrawn="1"/>
            </p:nvSpPr>
            <p:spPr bwMode="auto">
              <a:xfrm rot="20642">
                <a:off x="646" y="481"/>
                <a:ext cx="139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0" name="Rectangle 9"/>
              <p:cNvSpPr>
                <a:spLocks noChangeArrowheads="1"/>
              </p:cNvSpPr>
              <p:nvPr userDrawn="1"/>
            </p:nvSpPr>
            <p:spPr bwMode="auto">
              <a:xfrm rot="20642">
                <a:off x="636" y="288"/>
                <a:ext cx="192" cy="5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1" name="Rectangle 10"/>
              <p:cNvSpPr>
                <a:spLocks noChangeArrowheads="1"/>
              </p:cNvSpPr>
              <p:nvPr userDrawn="1"/>
            </p:nvSpPr>
            <p:spPr bwMode="auto">
              <a:xfrm rot="20642">
                <a:off x="645" y="670"/>
                <a:ext cx="140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2" name="Rectangle 11"/>
              <p:cNvSpPr>
                <a:spLocks noChangeArrowheads="1"/>
              </p:cNvSpPr>
              <p:nvPr userDrawn="1"/>
            </p:nvSpPr>
            <p:spPr bwMode="auto">
              <a:xfrm rot="-5400000">
                <a:off x="449" y="389"/>
                <a:ext cx="135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3" name="Rectangle 12"/>
              <p:cNvSpPr>
                <a:spLocks noChangeArrowheads="1"/>
              </p:cNvSpPr>
              <p:nvPr userDrawn="1"/>
            </p:nvSpPr>
            <p:spPr bwMode="auto">
              <a:xfrm rot="-5400000">
                <a:off x="445" y="576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4" name="Rectangle 13"/>
              <p:cNvSpPr>
                <a:spLocks noChangeArrowheads="1"/>
              </p:cNvSpPr>
              <p:nvPr userDrawn="1"/>
            </p:nvSpPr>
            <p:spPr bwMode="auto">
              <a:xfrm rot="-5400000">
                <a:off x="833" y="388"/>
                <a:ext cx="136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5" name="Rectangle 14"/>
              <p:cNvSpPr>
                <a:spLocks noChangeArrowheads="1"/>
              </p:cNvSpPr>
              <p:nvPr userDrawn="1"/>
            </p:nvSpPr>
            <p:spPr bwMode="auto">
              <a:xfrm rot="-5400000">
                <a:off x="829" y="576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6" name="Rectangle 15"/>
              <p:cNvSpPr>
                <a:spLocks noChangeArrowheads="1"/>
              </p:cNvSpPr>
              <p:nvPr userDrawn="1"/>
            </p:nvSpPr>
            <p:spPr bwMode="auto">
              <a:xfrm rot="20642">
                <a:off x="450" y="481"/>
                <a:ext cx="142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7" name="Rectangle 16"/>
              <p:cNvSpPr>
                <a:spLocks noChangeArrowheads="1"/>
              </p:cNvSpPr>
              <p:nvPr userDrawn="1"/>
            </p:nvSpPr>
            <p:spPr bwMode="auto">
              <a:xfrm rot="-5400000">
                <a:off x="544" y="291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Rectangle 17"/>
              <p:cNvSpPr>
                <a:spLocks noChangeArrowheads="1"/>
              </p:cNvSpPr>
              <p:nvPr userDrawn="1"/>
            </p:nvSpPr>
            <p:spPr bwMode="auto">
              <a:xfrm rot="-5400000">
                <a:off x="543" y="672"/>
                <a:ext cx="144" cy="51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9" name="Rectangle 18"/>
              <p:cNvSpPr>
                <a:spLocks noChangeArrowheads="1"/>
              </p:cNvSpPr>
              <p:nvPr userDrawn="1"/>
            </p:nvSpPr>
            <p:spPr bwMode="auto">
              <a:xfrm rot="-5400000">
                <a:off x="544" y="480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0" name="Rectangle 19"/>
              <p:cNvSpPr>
                <a:spLocks noChangeArrowheads="1"/>
              </p:cNvSpPr>
              <p:nvPr userDrawn="1"/>
            </p:nvSpPr>
            <p:spPr bwMode="auto">
              <a:xfrm rot="-5400000">
                <a:off x="736" y="292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1" name="Rectangle 20"/>
              <p:cNvSpPr>
                <a:spLocks noChangeArrowheads="1"/>
              </p:cNvSpPr>
              <p:nvPr userDrawn="1"/>
            </p:nvSpPr>
            <p:spPr bwMode="auto">
              <a:xfrm rot="-5400000">
                <a:off x="736" y="669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2" name="Rectangle 21"/>
              <p:cNvSpPr>
                <a:spLocks noChangeArrowheads="1"/>
              </p:cNvSpPr>
              <p:nvPr userDrawn="1"/>
            </p:nvSpPr>
            <p:spPr bwMode="auto">
              <a:xfrm rot="20642">
                <a:off x="829" y="480"/>
                <a:ext cx="146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Rectangle 22"/>
              <p:cNvSpPr>
                <a:spLocks noChangeArrowheads="1"/>
              </p:cNvSpPr>
              <p:nvPr userDrawn="1"/>
            </p:nvSpPr>
            <p:spPr bwMode="auto">
              <a:xfrm rot="-5400000">
                <a:off x="736" y="480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4" name="Rectangle 23"/>
              <p:cNvSpPr>
                <a:spLocks noChangeArrowheads="1"/>
              </p:cNvSpPr>
              <p:nvPr userDrawn="1"/>
            </p:nvSpPr>
            <p:spPr bwMode="auto">
              <a:xfrm rot="20642">
                <a:off x="734" y="577"/>
                <a:ext cx="143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5" name="Rectangle 24"/>
              <p:cNvSpPr>
                <a:spLocks noChangeArrowheads="1"/>
              </p:cNvSpPr>
              <p:nvPr userDrawn="1"/>
            </p:nvSpPr>
            <p:spPr bwMode="auto">
              <a:xfrm rot="20642">
                <a:off x="549" y="576"/>
                <a:ext cx="139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6" name="Rectangle 25"/>
              <p:cNvSpPr>
                <a:spLocks noChangeArrowheads="1"/>
              </p:cNvSpPr>
              <p:nvPr userDrawn="1"/>
            </p:nvSpPr>
            <p:spPr bwMode="auto">
              <a:xfrm rot="20642">
                <a:off x="836" y="670"/>
                <a:ext cx="135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7" name="Rectangle 26"/>
              <p:cNvSpPr>
                <a:spLocks noChangeArrowheads="1"/>
              </p:cNvSpPr>
              <p:nvPr userDrawn="1"/>
            </p:nvSpPr>
            <p:spPr bwMode="auto">
              <a:xfrm rot="20642">
                <a:off x="840" y="287"/>
                <a:ext cx="13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grpSp>
            <p:nvGrpSpPr>
              <p:cNvPr id="58" name="Group 27"/>
              <p:cNvGrpSpPr>
                <a:grpSpLocks/>
              </p:cNvGrpSpPr>
              <p:nvPr userDrawn="1"/>
            </p:nvGrpSpPr>
            <p:grpSpPr bwMode="auto">
              <a:xfrm rot="60814">
                <a:off x="538" y="379"/>
                <a:ext cx="336" cy="54"/>
                <a:chOff x="576" y="570"/>
                <a:chExt cx="336" cy="54"/>
              </a:xfrm>
            </p:grpSpPr>
            <p:sp>
              <p:nvSpPr>
                <p:cNvPr id="63" name="Rectangle 28"/>
                <p:cNvSpPr>
                  <a:spLocks noChangeArrowheads="1"/>
                </p:cNvSpPr>
                <p:nvPr userDrawn="1"/>
              </p:nvSpPr>
              <p:spPr bwMode="auto">
                <a:xfrm rot="-40172">
                  <a:off x="772" y="570"/>
                  <a:ext cx="140" cy="45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dir="54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64" name="Rectangle 29"/>
                <p:cNvSpPr>
                  <a:spLocks noChangeArrowheads="1"/>
                </p:cNvSpPr>
                <p:nvPr userDrawn="1"/>
              </p:nvSpPr>
              <p:spPr bwMode="auto">
                <a:xfrm rot="-40172">
                  <a:off x="576" y="579"/>
                  <a:ext cx="140" cy="45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dir="54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grpSp>
            <p:nvGrpSpPr>
              <p:cNvPr id="59" name="Group 30"/>
              <p:cNvGrpSpPr>
                <a:grpSpLocks/>
              </p:cNvGrpSpPr>
              <p:nvPr userDrawn="1"/>
            </p:nvGrpSpPr>
            <p:grpSpPr bwMode="auto">
              <a:xfrm>
                <a:off x="688" y="352"/>
                <a:ext cx="48" cy="327"/>
                <a:chOff x="648" y="2736"/>
                <a:chExt cx="48" cy="336"/>
              </a:xfrm>
            </p:grpSpPr>
            <p:sp>
              <p:nvSpPr>
                <p:cNvPr id="61" name="Rectangle 31"/>
                <p:cNvSpPr>
                  <a:spLocks noChangeArrowheads="1"/>
                </p:cNvSpPr>
                <p:nvPr/>
              </p:nvSpPr>
              <p:spPr bwMode="auto">
                <a:xfrm rot="-5400000">
                  <a:off x="600" y="2784"/>
                  <a:ext cx="14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62" name="Rectangle 32"/>
                <p:cNvSpPr>
                  <a:spLocks noChangeArrowheads="1"/>
                </p:cNvSpPr>
                <p:nvPr/>
              </p:nvSpPr>
              <p:spPr bwMode="auto">
                <a:xfrm rot="-5400000">
                  <a:off x="600" y="2976"/>
                  <a:ext cx="14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60" name="Freeform 33"/>
              <p:cNvSpPr>
                <a:spLocks/>
              </p:cNvSpPr>
              <p:nvPr userDrawn="1"/>
            </p:nvSpPr>
            <p:spPr bwMode="auto">
              <a:xfrm>
                <a:off x="630" y="438"/>
                <a:ext cx="153" cy="13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63" y="68"/>
                  </a:cxn>
                  <a:cxn ang="0">
                    <a:pos x="12" y="138"/>
                  </a:cxn>
                  <a:cxn ang="0">
                    <a:pos x="53" y="136"/>
                  </a:cxn>
                  <a:cxn ang="0">
                    <a:pos x="84" y="96"/>
                  </a:cxn>
                  <a:cxn ang="0">
                    <a:pos x="109" y="137"/>
                  </a:cxn>
                  <a:cxn ang="0">
                    <a:pos x="151" y="138"/>
                  </a:cxn>
                  <a:cxn ang="0">
                    <a:pos x="105" y="68"/>
                  </a:cxn>
                  <a:cxn ang="0">
                    <a:pos x="153" y="3"/>
                  </a:cxn>
                  <a:cxn ang="0">
                    <a:pos x="112" y="2"/>
                  </a:cxn>
                  <a:cxn ang="0">
                    <a:pos x="84" y="45"/>
                  </a:cxn>
                  <a:cxn ang="0">
                    <a:pos x="49" y="0"/>
                  </a:cxn>
                  <a:cxn ang="0">
                    <a:pos x="0" y="2"/>
                  </a:cxn>
                </a:cxnLst>
                <a:rect l="0" t="0" r="r" b="b"/>
                <a:pathLst>
                  <a:path w="153" h="138">
                    <a:moveTo>
                      <a:pt x="12" y="2"/>
                    </a:moveTo>
                    <a:lnTo>
                      <a:pt x="63" y="68"/>
                    </a:lnTo>
                    <a:lnTo>
                      <a:pt x="12" y="138"/>
                    </a:lnTo>
                    <a:lnTo>
                      <a:pt x="53" y="136"/>
                    </a:lnTo>
                    <a:lnTo>
                      <a:pt x="84" y="96"/>
                    </a:lnTo>
                    <a:lnTo>
                      <a:pt x="109" y="137"/>
                    </a:lnTo>
                    <a:lnTo>
                      <a:pt x="151" y="138"/>
                    </a:lnTo>
                    <a:lnTo>
                      <a:pt x="105" y="68"/>
                    </a:lnTo>
                    <a:lnTo>
                      <a:pt x="153" y="3"/>
                    </a:lnTo>
                    <a:lnTo>
                      <a:pt x="112" y="2"/>
                    </a:lnTo>
                    <a:lnTo>
                      <a:pt x="84" y="45"/>
                    </a:lnTo>
                    <a:lnTo>
                      <a:pt x="49" y="0"/>
                    </a:lnTo>
                    <a:lnTo>
                      <a:pt x="0" y="2"/>
                    </a:lnTo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8" name="Group 34"/>
            <p:cNvGrpSpPr>
              <a:grpSpLocks/>
            </p:cNvGrpSpPr>
            <p:nvPr userDrawn="1"/>
          </p:nvGrpSpPr>
          <p:grpSpPr bwMode="auto">
            <a:xfrm>
              <a:off x="4752" y="243"/>
              <a:ext cx="527" cy="527"/>
              <a:chOff x="4752" y="243"/>
              <a:chExt cx="527" cy="527"/>
            </a:xfrm>
          </p:grpSpPr>
          <p:sp>
            <p:nvSpPr>
              <p:cNvPr id="9" name="Rectangle 35"/>
              <p:cNvSpPr>
                <a:spLocks noChangeArrowheads="1"/>
              </p:cNvSpPr>
              <p:nvPr userDrawn="1"/>
            </p:nvSpPr>
            <p:spPr bwMode="auto">
              <a:xfrm rot="20642">
                <a:off x="4752" y="288"/>
                <a:ext cx="144" cy="5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" name="Rectangle 36"/>
              <p:cNvSpPr>
                <a:spLocks noChangeArrowheads="1"/>
              </p:cNvSpPr>
              <p:nvPr userDrawn="1"/>
            </p:nvSpPr>
            <p:spPr bwMode="auto">
              <a:xfrm rot="20642">
                <a:off x="4754" y="672"/>
                <a:ext cx="142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1" name="Rectangle 37"/>
              <p:cNvSpPr>
                <a:spLocks noChangeArrowheads="1"/>
              </p:cNvSpPr>
              <p:nvPr userDrawn="1"/>
            </p:nvSpPr>
            <p:spPr bwMode="auto">
              <a:xfrm rot="20642">
                <a:off x="4950" y="481"/>
                <a:ext cx="139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2" name="Rectangle 38"/>
              <p:cNvSpPr>
                <a:spLocks noChangeArrowheads="1"/>
              </p:cNvSpPr>
              <p:nvPr userDrawn="1"/>
            </p:nvSpPr>
            <p:spPr bwMode="auto">
              <a:xfrm rot="20642">
                <a:off x="4940" y="288"/>
                <a:ext cx="192" cy="5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3" name="Rectangle 39"/>
              <p:cNvSpPr>
                <a:spLocks noChangeArrowheads="1"/>
              </p:cNvSpPr>
              <p:nvPr userDrawn="1"/>
            </p:nvSpPr>
            <p:spPr bwMode="auto">
              <a:xfrm rot="20642">
                <a:off x="4949" y="670"/>
                <a:ext cx="140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4" name="Rectangle 40"/>
              <p:cNvSpPr>
                <a:spLocks noChangeArrowheads="1"/>
              </p:cNvSpPr>
              <p:nvPr userDrawn="1"/>
            </p:nvSpPr>
            <p:spPr bwMode="auto">
              <a:xfrm rot="-5400000">
                <a:off x="4756" y="389"/>
                <a:ext cx="135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5" name="Rectangle 41"/>
              <p:cNvSpPr>
                <a:spLocks noChangeArrowheads="1"/>
              </p:cNvSpPr>
              <p:nvPr userDrawn="1"/>
            </p:nvSpPr>
            <p:spPr bwMode="auto">
              <a:xfrm rot="-5400000">
                <a:off x="4749" y="576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6" name="Rectangle 42"/>
              <p:cNvSpPr>
                <a:spLocks noChangeArrowheads="1"/>
              </p:cNvSpPr>
              <p:nvPr userDrawn="1"/>
            </p:nvSpPr>
            <p:spPr bwMode="auto">
              <a:xfrm rot="-5400000">
                <a:off x="5133" y="383"/>
                <a:ext cx="146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7" name="Rectangle 43"/>
              <p:cNvSpPr>
                <a:spLocks noChangeArrowheads="1"/>
              </p:cNvSpPr>
              <p:nvPr userDrawn="1"/>
            </p:nvSpPr>
            <p:spPr bwMode="auto">
              <a:xfrm rot="-5400000">
                <a:off x="5133" y="576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8" name="Rectangle 44"/>
              <p:cNvSpPr>
                <a:spLocks noChangeArrowheads="1"/>
              </p:cNvSpPr>
              <p:nvPr userDrawn="1"/>
            </p:nvSpPr>
            <p:spPr bwMode="auto">
              <a:xfrm rot="20642">
                <a:off x="4754" y="481"/>
                <a:ext cx="142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9" name="Rectangle 45"/>
              <p:cNvSpPr>
                <a:spLocks noChangeArrowheads="1"/>
              </p:cNvSpPr>
              <p:nvPr userDrawn="1"/>
            </p:nvSpPr>
            <p:spPr bwMode="auto">
              <a:xfrm rot="-5400000">
                <a:off x="4848" y="291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0" name="Rectangle 46"/>
              <p:cNvSpPr>
                <a:spLocks noChangeArrowheads="1"/>
              </p:cNvSpPr>
              <p:nvPr userDrawn="1"/>
            </p:nvSpPr>
            <p:spPr bwMode="auto">
              <a:xfrm rot="-5400000">
                <a:off x="4850" y="672"/>
                <a:ext cx="144" cy="51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1" name="Rectangle 47"/>
              <p:cNvSpPr>
                <a:spLocks noChangeArrowheads="1"/>
              </p:cNvSpPr>
              <p:nvPr userDrawn="1"/>
            </p:nvSpPr>
            <p:spPr bwMode="auto">
              <a:xfrm rot="-5400000">
                <a:off x="4848" y="480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2" name="Rectangle 48"/>
              <p:cNvSpPr>
                <a:spLocks noChangeArrowheads="1"/>
              </p:cNvSpPr>
              <p:nvPr userDrawn="1"/>
            </p:nvSpPr>
            <p:spPr bwMode="auto">
              <a:xfrm rot="20642">
                <a:off x="5133" y="480"/>
                <a:ext cx="146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3" name="Rectangle 49"/>
              <p:cNvSpPr>
                <a:spLocks noChangeArrowheads="1"/>
              </p:cNvSpPr>
              <p:nvPr userDrawn="1"/>
            </p:nvSpPr>
            <p:spPr bwMode="auto">
              <a:xfrm rot="-5400000">
                <a:off x="5040" y="480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4" name="Rectangle 50"/>
              <p:cNvSpPr>
                <a:spLocks noChangeArrowheads="1"/>
              </p:cNvSpPr>
              <p:nvPr userDrawn="1"/>
            </p:nvSpPr>
            <p:spPr bwMode="auto">
              <a:xfrm rot="20642">
                <a:off x="4853" y="576"/>
                <a:ext cx="139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5" name="Rectangle 51"/>
              <p:cNvSpPr>
                <a:spLocks noChangeArrowheads="1"/>
              </p:cNvSpPr>
              <p:nvPr userDrawn="1"/>
            </p:nvSpPr>
            <p:spPr bwMode="auto">
              <a:xfrm rot="20642">
                <a:off x="5135" y="670"/>
                <a:ext cx="143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6" name="Rectangle 52"/>
              <p:cNvSpPr>
                <a:spLocks noChangeArrowheads="1"/>
              </p:cNvSpPr>
              <p:nvPr userDrawn="1"/>
            </p:nvSpPr>
            <p:spPr bwMode="auto">
              <a:xfrm rot="20642">
                <a:off x="5136" y="285"/>
                <a:ext cx="141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7" name="Rectangle 53"/>
              <p:cNvSpPr>
                <a:spLocks noChangeArrowheads="1"/>
              </p:cNvSpPr>
              <p:nvPr userDrawn="1"/>
            </p:nvSpPr>
            <p:spPr bwMode="auto">
              <a:xfrm rot="-5400000">
                <a:off x="5040" y="292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8" name="Rectangle 54"/>
              <p:cNvSpPr>
                <a:spLocks noChangeArrowheads="1"/>
              </p:cNvSpPr>
              <p:nvPr userDrawn="1"/>
            </p:nvSpPr>
            <p:spPr bwMode="auto">
              <a:xfrm rot="-5400000">
                <a:off x="5040" y="669"/>
                <a:ext cx="144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9" name="Rectangle 55"/>
              <p:cNvSpPr>
                <a:spLocks noChangeArrowheads="1"/>
              </p:cNvSpPr>
              <p:nvPr userDrawn="1"/>
            </p:nvSpPr>
            <p:spPr bwMode="auto">
              <a:xfrm rot="20642">
                <a:off x="5038" y="577"/>
                <a:ext cx="143" cy="4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3372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2700" dir="54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  <p:grpSp>
            <p:nvGrpSpPr>
              <p:cNvPr id="30" name="Group 56"/>
              <p:cNvGrpSpPr>
                <a:grpSpLocks/>
              </p:cNvGrpSpPr>
              <p:nvPr userDrawn="1"/>
            </p:nvGrpSpPr>
            <p:grpSpPr bwMode="auto">
              <a:xfrm rot="60814">
                <a:off x="4845" y="379"/>
                <a:ext cx="333" cy="54"/>
                <a:chOff x="579" y="570"/>
                <a:chExt cx="333" cy="54"/>
              </a:xfrm>
            </p:grpSpPr>
            <p:sp>
              <p:nvSpPr>
                <p:cNvPr id="35" name="Rectangle 57"/>
                <p:cNvSpPr>
                  <a:spLocks noChangeArrowheads="1"/>
                </p:cNvSpPr>
                <p:nvPr userDrawn="1"/>
              </p:nvSpPr>
              <p:spPr bwMode="auto">
                <a:xfrm rot="-40172">
                  <a:off x="772" y="570"/>
                  <a:ext cx="140" cy="45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dir="54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6" name="Rectangle 58"/>
                <p:cNvSpPr>
                  <a:spLocks noChangeArrowheads="1"/>
                </p:cNvSpPr>
                <p:nvPr userDrawn="1"/>
              </p:nvSpPr>
              <p:spPr bwMode="auto">
                <a:xfrm rot="-40172">
                  <a:off x="579" y="579"/>
                  <a:ext cx="140" cy="45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dir="54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grpSp>
            <p:nvGrpSpPr>
              <p:cNvPr id="31" name="Group 59"/>
              <p:cNvGrpSpPr>
                <a:grpSpLocks/>
              </p:cNvGrpSpPr>
              <p:nvPr userDrawn="1"/>
            </p:nvGrpSpPr>
            <p:grpSpPr bwMode="auto">
              <a:xfrm>
                <a:off x="4992" y="352"/>
                <a:ext cx="48" cy="327"/>
                <a:chOff x="648" y="2736"/>
                <a:chExt cx="48" cy="336"/>
              </a:xfrm>
            </p:grpSpPr>
            <p:sp>
              <p:nvSpPr>
                <p:cNvPr id="33" name="Rectangle 60"/>
                <p:cNvSpPr>
                  <a:spLocks noChangeArrowheads="1"/>
                </p:cNvSpPr>
                <p:nvPr/>
              </p:nvSpPr>
              <p:spPr bwMode="auto">
                <a:xfrm rot="-5400000">
                  <a:off x="600" y="2784"/>
                  <a:ext cx="14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4" name="Rectangle 61"/>
                <p:cNvSpPr>
                  <a:spLocks noChangeArrowheads="1"/>
                </p:cNvSpPr>
                <p:nvPr/>
              </p:nvSpPr>
              <p:spPr bwMode="auto">
                <a:xfrm rot="-5400000">
                  <a:off x="600" y="2976"/>
                  <a:ext cx="14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tint val="3372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127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n"/>
                    <a:defRPr/>
                  </a:pPr>
                  <a:endParaRPr lang="ko-KR" altLang="en-US" sz="2400"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32" name="Freeform 62"/>
              <p:cNvSpPr>
                <a:spLocks/>
              </p:cNvSpPr>
              <p:nvPr userDrawn="1"/>
            </p:nvSpPr>
            <p:spPr bwMode="auto">
              <a:xfrm>
                <a:off x="4934" y="438"/>
                <a:ext cx="153" cy="13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63" y="68"/>
                  </a:cxn>
                  <a:cxn ang="0">
                    <a:pos x="12" y="138"/>
                  </a:cxn>
                  <a:cxn ang="0">
                    <a:pos x="53" y="136"/>
                  </a:cxn>
                  <a:cxn ang="0">
                    <a:pos x="84" y="96"/>
                  </a:cxn>
                  <a:cxn ang="0">
                    <a:pos x="109" y="137"/>
                  </a:cxn>
                  <a:cxn ang="0">
                    <a:pos x="151" y="138"/>
                  </a:cxn>
                  <a:cxn ang="0">
                    <a:pos x="105" y="68"/>
                  </a:cxn>
                  <a:cxn ang="0">
                    <a:pos x="153" y="3"/>
                  </a:cxn>
                  <a:cxn ang="0">
                    <a:pos x="112" y="2"/>
                  </a:cxn>
                  <a:cxn ang="0">
                    <a:pos x="84" y="45"/>
                  </a:cxn>
                  <a:cxn ang="0">
                    <a:pos x="49" y="0"/>
                  </a:cxn>
                  <a:cxn ang="0">
                    <a:pos x="0" y="2"/>
                  </a:cxn>
                </a:cxnLst>
                <a:rect l="0" t="0" r="r" b="b"/>
                <a:pathLst>
                  <a:path w="153" h="138">
                    <a:moveTo>
                      <a:pt x="12" y="2"/>
                    </a:moveTo>
                    <a:lnTo>
                      <a:pt x="63" y="68"/>
                    </a:lnTo>
                    <a:lnTo>
                      <a:pt x="12" y="138"/>
                    </a:lnTo>
                    <a:lnTo>
                      <a:pt x="53" y="136"/>
                    </a:lnTo>
                    <a:lnTo>
                      <a:pt x="84" y="96"/>
                    </a:lnTo>
                    <a:lnTo>
                      <a:pt x="109" y="137"/>
                    </a:lnTo>
                    <a:lnTo>
                      <a:pt x="151" y="138"/>
                    </a:lnTo>
                    <a:lnTo>
                      <a:pt x="105" y="68"/>
                    </a:lnTo>
                    <a:lnTo>
                      <a:pt x="153" y="3"/>
                    </a:lnTo>
                    <a:lnTo>
                      <a:pt x="112" y="2"/>
                    </a:lnTo>
                    <a:lnTo>
                      <a:pt x="84" y="45"/>
                    </a:lnTo>
                    <a:lnTo>
                      <a:pt x="49" y="0"/>
                    </a:lnTo>
                    <a:lnTo>
                      <a:pt x="0" y="2"/>
                    </a:lnTo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>
                <a:outerShdw dist="12700" algn="ctr" rotWithShape="0">
                  <a:schemeClr val="bg2"/>
                </a:outerShdw>
              </a:effectLst>
            </p:spPr>
            <p:txBody>
              <a:bodyPr/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/>
                </a:pPr>
                <a:endParaRPr lang="ko-KR" altLang="en-US" sz="2400"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  <p:sp>
        <p:nvSpPr>
          <p:cNvPr id="181311" name="Rectangle 63"/>
          <p:cNvSpPr>
            <a:spLocks noGrp="1" noChangeArrowheads="1"/>
          </p:cNvSpPr>
          <p:nvPr>
            <p:ph type="ctrTitle" sz="quarter"/>
          </p:nvPr>
        </p:nvSpPr>
        <p:spPr>
          <a:xfrm>
            <a:off x="1071563" y="2500313"/>
            <a:ext cx="7072312" cy="857250"/>
          </a:xfrm>
        </p:spPr>
        <p:txBody>
          <a:bodyPr/>
          <a:lstStyle>
            <a:lvl1pPr>
              <a:defRPr sz="3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81312" name="Rectangle 6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65" name="Rectangle 6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2814-8DBE-4B23-A593-0D00D93417D7}" type="datetime1">
              <a:rPr lang="ko-KR" altLang="en-US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6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BEE75-2C8B-4170-9F31-78FE9B522D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/>
              </a:pPr>
              <a:endParaRPr lang="ko-KR" altLang="en-US" sz="2400"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1853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853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0AA05-9D0F-4D56-82F8-98784989F10A}" type="datetime1">
              <a:rPr lang="ko-KR" altLang="en-US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56F25-FFAD-405C-9142-BC6DA908486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343341B-D4C7-4A08-A007-2C62408CDD92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6973E1-048E-46C7-AD34-74F791A0D84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06EE14-018C-4304-B3A0-4EC17DDE46D3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B80E68-88C2-4E97-9088-BF87C009853F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1A08DD-FDD1-425B-BF7B-3CBFA0D7AD40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B1456C-8103-4E71-8705-3CADFFF54674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E41B38-72A9-4BC3-BF65-365BB1110EB4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EB08D2-2B3A-4FB3-9FC9-DE3B8578401A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C67055-6EDF-448C-A7D3-A3C23E225456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AF9922-A016-4F7E-9329-B8D49A8C9CAC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FE36EB-7EA7-4BAC-8A2D-EB81C74FA165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2C4B4F-A746-4C26-9CD8-6D5E3E0DB3CB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5463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990600" y="6245225"/>
            <a:ext cx="19018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06AA63D-9AF5-4BED-97D1-F1585B7D0266}" type="datetime1">
              <a:rPr lang="ko-KR" altLang="en-US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68688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>
                <a:effectLst>
                  <a:outerShdw blurRad="38100" dist="38100" dir="2700000" algn="tl">
                    <a:srgbClr val="000000"/>
                  </a:outerShdw>
                </a:effectLst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B8EB6F4-B09F-465C-93FB-35B8555ACC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97" r:id="rId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3075" name="Rectangle 1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89" name="Rectangle 6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/>
            </a:lvl1pPr>
          </a:lstStyle>
          <a:p>
            <a:pPr>
              <a:defRPr/>
            </a:pPr>
            <a:fld id="{79BCACD9-B881-4C2F-B8A1-C81EF5605C40}" type="datetime1">
              <a:rPr lang="ko-KR" altLang="en-US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190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1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92E4469-48F9-4CA3-9455-2BC7EBAED52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98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°"/>
        <a:defRPr kumimoji="1" sz="3000">
          <a:solidFill>
            <a:schemeClr val="tx1"/>
          </a:solidFill>
          <a:latin typeface="Arial" charset="0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n"/>
        <a:defRPr kumimoji="1" sz="2700">
          <a:solidFill>
            <a:schemeClr val="tx1"/>
          </a:solidFill>
          <a:latin typeface="Arial" charset="0"/>
          <a:ea typeface="+mn-ea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n"/>
        <a:defRPr kumimoji="1" sz="2400">
          <a:solidFill>
            <a:schemeClr val="tx1"/>
          </a:solidFill>
          <a:latin typeface="Arial" charset="0"/>
          <a:ea typeface="+mn-ea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n"/>
        <a:defRPr kumimoji="1" sz="2000">
          <a:solidFill>
            <a:schemeClr val="tx1"/>
          </a:solidFill>
          <a:latin typeface="Arial" charset="0"/>
          <a:ea typeface="+mn-ea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n"/>
        <a:defRPr kumimoji="1" sz="2000">
          <a:solidFill>
            <a:schemeClr val="tx1"/>
          </a:solidFill>
          <a:latin typeface="Arial" charset="0"/>
          <a:ea typeface="+mn-ea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843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5" name="Rectangle 2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6229A2C-5D2E-41BC-898B-BCBD0238E36E}" type="datetime1">
              <a:rPr lang="ko-KR" altLang="en-US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4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 b="0">
                <a:effectLst>
                  <a:outerShdw blurRad="38100" dist="38100" dir="2700000" algn="tl">
                    <a:srgbClr val="000000"/>
                  </a:outerShdw>
                </a:effectLst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4F8615C-11BD-4C4F-89C9-19B607E6B1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9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5078968-8B85-4047-8038-64745099CF31}" type="datetime1">
              <a:rPr lang="ko-KR" altLang="en-US" smtClean="0"/>
              <a:pPr>
                <a:defRPr/>
              </a:pPr>
              <a:t>2018-04-05</a:t>
            </a:fld>
            <a:endParaRPr lang="en-US" altLang="ko-KR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altLang="ko-KR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C57A9B4-E2FB-4CDB-8144-BA8D7DFA0032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1</a:t>
            </a:r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 bwMode="auto">
          <a:xfrm>
            <a:off x="0" y="836712"/>
            <a:ext cx="9144000" cy="5256584"/>
          </a:xfrm>
          <a:prstGeom prst="rect">
            <a:avLst/>
          </a:prstGeom>
          <a:solidFill>
            <a:srgbClr val="FFCC66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ko-KR" altLang="en-US" sz="24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461" name="Rectangle 11"/>
          <p:cNvSpPr>
            <a:spLocks noChangeArrowheads="1"/>
          </p:cNvSpPr>
          <p:nvPr/>
        </p:nvSpPr>
        <p:spPr bwMode="auto">
          <a:xfrm>
            <a:off x="2699792" y="6093296"/>
            <a:ext cx="3673698" cy="576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462" name="Rectangle 12"/>
          <p:cNvSpPr>
            <a:spLocks noChangeArrowheads="1"/>
          </p:cNvSpPr>
          <p:nvPr/>
        </p:nvSpPr>
        <p:spPr bwMode="auto">
          <a:xfrm>
            <a:off x="0" y="1340768"/>
            <a:ext cx="9144000" cy="44644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72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ko-KR" altLang="en-US" sz="3500" b="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35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altLang="ko-KR" sz="35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altLang="ko-KR" sz="35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ko-KR" altLang="en-US" sz="7200" b="0" dirty="0" smtClean="0">
                <a:latin typeface="HY헤드라인M" pitchFamily="18" charset="-127"/>
                <a:ea typeface="HY헤드라인M" pitchFamily="18" charset="-127"/>
              </a:rPr>
              <a:t>노인인권보호지침</a:t>
            </a:r>
            <a:endParaRPr lang="en-US" altLang="ko-KR" sz="72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72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ko-KR" altLang="en-US" sz="5000" b="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은혜요양원</a:t>
            </a:r>
            <a:endParaRPr lang="en-US" altLang="ko-KR" sz="5000" b="0" dirty="0" smtClean="0">
              <a:solidFill>
                <a:srgbClr val="00B0F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72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25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25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2500" b="0" dirty="0" smtClean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4000" b="0" dirty="0">
              <a:latin typeface="HY헤드라인M" pitchFamily="18" charset="-127"/>
              <a:ea typeface="HY헤드라인M" pitchFamily="18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ko-KR" sz="1000" b="0" dirty="0">
              <a:solidFill>
                <a:schemeClr val="hlink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FFCC66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3500" b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3500" b="0" dirty="0" smtClean="0">
                <a:latin typeface="HY헤드라인M" pitchFamily="18" charset="-127"/>
                <a:ea typeface="HY헤드라인M" pitchFamily="18" charset="-127"/>
              </a:rPr>
              <a:t>보호자</a:t>
            </a:r>
            <a:r>
              <a:rPr lang="en-US" altLang="ko-KR" sz="3500" b="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3500" b="0" dirty="0" err="1" smtClean="0">
                <a:latin typeface="HY헤드라인M" pitchFamily="18" charset="-127"/>
                <a:ea typeface="HY헤드라인M" pitchFamily="18" charset="-127"/>
              </a:rPr>
              <a:t>수급자</a:t>
            </a:r>
            <a:r>
              <a:rPr lang="en-US" altLang="ko-KR" sz="3500" b="0" dirty="0" smtClean="0">
                <a:latin typeface="HY헤드라인M" pitchFamily="18" charset="-127"/>
                <a:ea typeface="HY헤드라인M" pitchFamily="18" charset="-127"/>
              </a:rPr>
              <a:t>)  </a:t>
            </a:r>
            <a:r>
              <a:rPr lang="ko-KR" altLang="en-US" sz="3500" b="0" dirty="0" smtClean="0">
                <a:latin typeface="HY헤드라인M" pitchFamily="18" charset="-127"/>
                <a:ea typeface="HY헤드라인M" pitchFamily="18" charset="-127"/>
              </a:rPr>
              <a:t>배부용</a:t>
            </a:r>
            <a:endParaRPr lang="ko-KR" altLang="en-US" sz="3500" b="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18</a:t>
            </a:r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325438" y="44624"/>
            <a:ext cx="4271962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 신고의무자</a:t>
            </a:r>
            <a:endParaRPr lang="ko-KR" altLang="en-US" sz="2400" b="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419100" y="850900"/>
          <a:ext cx="8369300" cy="415219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30768"/>
                <a:gridCol w="6538532"/>
              </a:tblGrid>
              <a:tr h="770775">
                <a:tc rowSpan="7">
                  <a:txBody>
                    <a:bodyPr/>
                    <a:lstStyle/>
                    <a:p>
                      <a:pPr algn="ctr"/>
                      <a:r>
                        <a:rPr lang="ko-KR" altLang="en-US" sz="2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노인복지법</a:t>
                      </a:r>
                    </a:p>
                    <a:p>
                      <a:pPr algn="ctr"/>
                      <a:r>
                        <a:rPr lang="ko-KR" altLang="en-US" sz="2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제 </a:t>
                      </a:r>
                      <a:r>
                        <a:rPr lang="en-US" altLang="ko-KR" sz="2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39</a:t>
                      </a:r>
                      <a:r>
                        <a:rPr lang="ko-KR" altLang="en-US" sz="2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조의 </a:t>
                      </a:r>
                      <a:r>
                        <a:rPr lang="en-US" altLang="ko-KR" sz="2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 </a:t>
                      </a:r>
                      <a:r>
                        <a:rPr lang="ko-KR" altLang="en-US" sz="2400" b="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제</a:t>
                      </a:r>
                      <a:r>
                        <a:rPr lang="en-US" altLang="ko-KR" sz="2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2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항</a:t>
                      </a:r>
                    </a:p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의료법 제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조제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항의 의료기관에서 의료업을 행하는 의료인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의사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치과의사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한의사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조산사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간호사 등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</a:p>
                  </a:txBody>
                  <a:tcPr anchor="ctr"/>
                </a:tc>
              </a:tr>
              <a:tr h="61138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0" dirty="0" smtClean="0">
                          <a:solidFill>
                            <a:srgbClr val="FF0000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노인복지시설의 장 및 그 종사자</a:t>
                      </a:r>
                      <a:endParaRPr lang="ko-KR" altLang="en-US" sz="24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  <a:tr h="77612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  <a:buFontTx/>
                        <a:buNone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장애인 복지시설에서 장애노인에 대한 상담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치료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훈련</a:t>
                      </a:r>
                      <a:r>
                        <a:rPr lang="en-US" altLang="ko-KR" sz="1800" b="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또는 요양을 행하는 자</a:t>
                      </a:r>
                    </a:p>
                  </a:txBody>
                  <a:tcPr anchor="ctr"/>
                </a:tc>
              </a:tr>
              <a:tr h="49941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buFontTx/>
                        <a:buNone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가정폭력관련상담소의</a:t>
                      </a:r>
                      <a:r>
                        <a:rPr lang="ko-KR" altLang="en-US" sz="1800" b="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상담원 및 가정폭력피해자보호시설의 종사자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  <a:tr h="47462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buFontTx/>
                        <a:buNone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노인복지상담원 및</a:t>
                      </a:r>
                      <a:r>
                        <a:rPr lang="ko-KR" altLang="en-US" sz="1800" b="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사회복지전담공무원</a:t>
                      </a:r>
                    </a:p>
                  </a:txBody>
                  <a:tcPr anchor="ctr"/>
                </a:tc>
              </a:tr>
              <a:tr h="52584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소방서의 구급대원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  <a:tr h="41061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건강가정지원센터 및 다문화가족지원센터의 장과 종사자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모서리가 둥근 직사각형 7"/>
          <p:cNvSpPr/>
          <p:nvPr/>
        </p:nvSpPr>
        <p:spPr bwMode="auto">
          <a:xfrm>
            <a:off x="238080" y="5071170"/>
            <a:ext cx="3635420" cy="446062"/>
          </a:xfrm>
          <a:prstGeom prst="roundRect">
            <a:avLst/>
          </a:prstGeom>
          <a:solidFill>
            <a:srgbClr val="89C12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신고의무 위반 처벌규정강화</a:t>
            </a: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453968" y="5589240"/>
            <a:ext cx="8309032" cy="790580"/>
          </a:xfrm>
          <a:prstGeom prst="roundRect">
            <a:avLst/>
          </a:prstGeom>
          <a:noFill/>
          <a:ln w="28575" cap="flat" cmpd="sng" algn="ctr">
            <a:solidFill>
              <a:srgbClr val="544D4E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v"/>
              <a:defRPr/>
            </a:pPr>
            <a:r>
              <a:rPr lang="ko-KR" altLang="en-US" sz="2000" b="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800" b="0" dirty="0">
                <a:latin typeface="HY헤드라인M" pitchFamily="18" charset="-127"/>
                <a:ea typeface="HY헤드라인M" pitchFamily="18" charset="-127"/>
              </a:rPr>
              <a:t>신고의무자가 </a:t>
            </a:r>
            <a:r>
              <a:rPr lang="ko-KR" altLang="en-US" sz="18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신고의무를 위반했을 때에는 </a:t>
            </a:r>
            <a:r>
              <a:rPr lang="en-US" altLang="ko-KR" sz="18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200</a:t>
            </a:r>
            <a:r>
              <a:rPr lang="ko-KR" altLang="en-US" sz="18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만원의 과태료처분</a:t>
            </a:r>
            <a:r>
              <a:rPr lang="ko-KR" altLang="en-US" sz="1800" b="0" dirty="0">
                <a:latin typeface="HY헤드라인M" pitchFamily="18" charset="-127"/>
                <a:ea typeface="HY헤드라인M" pitchFamily="18" charset="-127"/>
              </a:rPr>
              <a:t>을 내리도록  </a:t>
            </a:r>
            <a:r>
              <a:rPr lang="ko-KR" altLang="en-US" sz="1800" b="0" dirty="0" smtClean="0">
                <a:latin typeface="HY헤드라인M" pitchFamily="18" charset="-127"/>
                <a:ea typeface="HY헤드라인M" pitchFamily="18" charset="-127"/>
              </a:rPr>
              <a:t>처벌규정을 </a:t>
            </a:r>
            <a:r>
              <a:rPr lang="ko-KR" altLang="en-US" sz="1800" b="0" dirty="0">
                <a:latin typeface="HY헤드라인M" pitchFamily="18" charset="-127"/>
                <a:ea typeface="HY헤드라인M" pitchFamily="18" charset="-127"/>
              </a:rPr>
              <a:t>강화함</a:t>
            </a:r>
            <a:r>
              <a:rPr lang="en-US" altLang="ko-KR" sz="1800" b="0" dirty="0">
                <a:latin typeface="HY헤드라인M" pitchFamily="18" charset="-127"/>
                <a:ea typeface="HY헤드라인M" pitchFamily="18" charset="-127"/>
              </a:rPr>
              <a:t>. - </a:t>
            </a:r>
            <a:r>
              <a:rPr lang="ko-KR" altLang="en-US" sz="1800" b="0" dirty="0">
                <a:latin typeface="HY헤드라인M" pitchFamily="18" charset="-127"/>
                <a:ea typeface="HY헤드라인M" pitchFamily="18" charset="-127"/>
              </a:rPr>
              <a:t>노인복지법 개정안 통과 </a:t>
            </a:r>
            <a:r>
              <a:rPr lang="en-US" altLang="ko-KR" sz="1800" b="0" dirty="0">
                <a:latin typeface="HY헤드라인M" pitchFamily="18" charset="-127"/>
                <a:ea typeface="HY헤드라인M" pitchFamily="18" charset="-127"/>
              </a:rPr>
              <a:t>(09</a:t>
            </a:r>
            <a:r>
              <a:rPr lang="ko-KR" altLang="en-US" sz="1800" b="0" dirty="0">
                <a:latin typeface="HY헤드라인M" pitchFamily="18" charset="-127"/>
                <a:ea typeface="HY헤드라인M" pitchFamily="18" charset="-127"/>
              </a:rPr>
              <a:t>년 </a:t>
            </a:r>
            <a:r>
              <a:rPr lang="en-US" altLang="ko-KR" sz="1800" b="0" dirty="0">
                <a:latin typeface="HY헤드라인M" pitchFamily="18" charset="-127"/>
                <a:ea typeface="HY헤드라인M" pitchFamily="18" charset="-127"/>
              </a:rPr>
              <a:t>03</a:t>
            </a:r>
            <a:r>
              <a:rPr lang="ko-KR" altLang="en-US" sz="1800" b="0" dirty="0"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1800" b="0" dirty="0"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19</a:t>
            </a:r>
          </a:p>
        </p:txBody>
      </p:sp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255588" y="-3199"/>
            <a:ext cx="4316412" cy="69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신고절차 및 연락처</a:t>
            </a:r>
            <a:endParaRPr lang="en-US" altLang="ko-KR" b="0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타원 5"/>
          <p:cNvSpPr/>
          <p:nvPr/>
        </p:nvSpPr>
        <p:spPr bwMode="auto">
          <a:xfrm>
            <a:off x="152400" y="889000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타원 8"/>
          <p:cNvSpPr/>
          <p:nvPr/>
        </p:nvSpPr>
        <p:spPr bwMode="auto">
          <a:xfrm>
            <a:off x="152400" y="1492264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 bwMode="auto">
          <a:xfrm>
            <a:off x="838200" y="917592"/>
            <a:ext cx="7747000" cy="514316"/>
          </a:xfrm>
          <a:prstGeom prst="roundRect">
            <a:avLst/>
          </a:prstGeom>
          <a:noFill/>
          <a:ln w="19050" cap="flat" cmpd="sng" algn="ctr">
            <a:solidFill>
              <a:srgbClr val="604A39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0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위기상황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 및 </a:t>
            </a:r>
            <a:r>
              <a:rPr lang="ko-KR" altLang="en-US" sz="20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의심상황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을 알게 될 시에는 기관에 알려라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000" b="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 bwMode="auto">
          <a:xfrm>
            <a:off x="838200" y="1527192"/>
            <a:ext cx="7747000" cy="514316"/>
          </a:xfrm>
          <a:prstGeom prst="roundRect">
            <a:avLst/>
          </a:prstGeom>
          <a:noFill/>
          <a:ln w="19050" cap="flat" cmpd="sng" algn="ctr">
            <a:solidFill>
              <a:srgbClr val="E59969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0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노인보호전문기관을 활용하라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!</a:t>
            </a:r>
            <a:endParaRPr lang="ko-KR" altLang="en-US" sz="2000" b="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 bwMode="auto">
          <a:xfrm>
            <a:off x="827584" y="4077072"/>
            <a:ext cx="7747000" cy="1152128"/>
          </a:xfrm>
          <a:prstGeom prst="roundRect">
            <a:avLst/>
          </a:prstGeom>
          <a:noFill/>
          <a:ln w="19050" cap="flat" cmpd="sng" algn="ctr">
            <a:solidFill>
              <a:srgbClr val="604A39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3500" b="0" dirty="0" smtClean="0">
                <a:latin typeface="HY헤드라인M" pitchFamily="18" charset="-127"/>
                <a:ea typeface="HY헤드라인M" pitchFamily="18" charset="-127"/>
              </a:rPr>
              <a:t>노인학대 신고전화  </a:t>
            </a:r>
            <a:r>
              <a:rPr lang="en-US" altLang="ko-KR" sz="3500" b="0" dirty="0" smtClean="0">
                <a:latin typeface="HY헤드라인M" pitchFamily="18" charset="-127"/>
                <a:ea typeface="HY헤드라인M" pitchFamily="18" charset="-127"/>
              </a:rPr>
              <a:t>1577- 1389</a:t>
            </a:r>
            <a:endParaRPr lang="ko-KR" altLang="en-US" sz="3500" b="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내용 개체 틀 2"/>
          <p:cNvSpPr>
            <a:spLocks noGrp="1"/>
          </p:cNvSpPr>
          <p:nvPr>
            <p:ph idx="1"/>
          </p:nvPr>
        </p:nvSpPr>
        <p:spPr>
          <a:xfrm>
            <a:off x="571500" y="1571625"/>
            <a:ext cx="8176964" cy="4449663"/>
          </a:xfrm>
        </p:spPr>
        <p:txBody>
          <a:bodyPr anchor="ctr"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노후에도 인간답게 생활할 수 있는 권리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노인이라는 이유로 인간의 존엄성을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차별받지않을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권리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노인 스스로 존엄성을 지킬 수 있고 안전하게 살 수 있으며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착취 외 학대의 대상이 되어서는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안되는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것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ko-KR" altLang="en-US" sz="30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노인학대란 무엇인가</a:t>
            </a:r>
            <a:r>
              <a:rPr lang="en-US" altLang="ko-KR" sz="30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</a:p>
          <a:p>
            <a:pPr>
              <a:buFont typeface="Wingdings" pitchFamily="2" charset="2"/>
              <a:buNone/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노인에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대하여 신체적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.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정신적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.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성적 폭력 및 경제적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착취 또는 가혹행위를 하거나 유기 또는 방임을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하는 것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(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노인복지법 제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조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호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endParaRPr lang="ko-KR" altLang="en-US" sz="2400" dirty="0" smtClean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506" name="제목 1"/>
          <p:cNvSpPr>
            <a:spLocks noGrp="1"/>
          </p:cNvSpPr>
          <p:nvPr>
            <p:ph type="title"/>
          </p:nvPr>
        </p:nvSpPr>
        <p:spPr>
          <a:xfrm>
            <a:off x="425450" y="-27384"/>
            <a:ext cx="4464050" cy="695325"/>
          </a:xfrm>
        </p:spPr>
        <p:txBody>
          <a:bodyPr/>
          <a:lstStyle/>
          <a:p>
            <a:r>
              <a:rPr lang="ko-KR" altLang="en-US" sz="32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노인인권의 </a:t>
            </a:r>
            <a:r>
              <a:rPr lang="ko-KR" altLang="en-US" sz="32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정의</a:t>
            </a:r>
          </a:p>
        </p:txBody>
      </p:sp>
      <p:sp>
        <p:nvSpPr>
          <p:cNvPr id="21508" name="제목 1"/>
          <p:cNvSpPr>
            <a:spLocks/>
          </p:cNvSpPr>
          <p:nvPr/>
        </p:nvSpPr>
        <p:spPr bwMode="auto">
          <a:xfrm>
            <a:off x="428625" y="857250"/>
            <a:ext cx="53022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ko-KR" altLang="en-US" sz="3600" b="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노인인권이란 </a:t>
            </a:r>
            <a:r>
              <a:rPr lang="ko-KR" altLang="en-US" sz="36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무엇인가</a:t>
            </a:r>
            <a:r>
              <a:rPr lang="en-US" altLang="ko-KR" sz="3600" b="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25438" y="44624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노인학대의 유형 및 징후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350838" y="852488"/>
            <a:ext cx="3382962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 『</a:t>
            </a:r>
            <a:r>
              <a:rPr lang="ko-KR" altLang="en-US" sz="2800" b="0" dirty="0">
                <a:latin typeface="HY헤드라인M" pitchFamily="18" charset="-127"/>
                <a:ea typeface="HY헤드라인M" pitchFamily="18" charset="-127"/>
              </a:rPr>
              <a:t>신체적 학대</a:t>
            </a:r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』</a:t>
            </a:r>
          </a:p>
        </p:txBody>
      </p:sp>
      <p:sp>
        <p:nvSpPr>
          <p:cNvPr id="26628" name="Rectangle 11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8</a:t>
            </a:r>
          </a:p>
        </p:txBody>
      </p:sp>
      <p:sp>
        <p:nvSpPr>
          <p:cNvPr id="11" name="직사각형 10"/>
          <p:cNvSpPr/>
          <p:nvPr/>
        </p:nvSpPr>
        <p:spPr bwMode="auto">
          <a:xfrm>
            <a:off x="544513" y="1524000"/>
            <a:ext cx="8091487" cy="8636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2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2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2200" b="0" dirty="0" smtClean="0">
                <a:latin typeface="HY헤드라인M" pitchFamily="18" charset="-127"/>
                <a:ea typeface="HY헤드라인M" pitchFamily="18" charset="-127"/>
              </a:rPr>
              <a:t>물리적인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힘 또는 도구를 이용하여 노인에게 신체적 손상</a:t>
            </a:r>
            <a:r>
              <a:rPr lang="en-US" altLang="ko-KR" sz="2200" b="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 smtClean="0">
                <a:latin typeface="HY헤드라인M" pitchFamily="18" charset="-127"/>
                <a:ea typeface="HY헤드라인M" pitchFamily="18" charset="-127"/>
              </a:rPr>
              <a:t>고통</a:t>
            </a:r>
            <a:r>
              <a:rPr lang="en-US" altLang="ko-KR" sz="2200" b="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 smtClean="0">
                <a:latin typeface="HY헤드라인M" pitchFamily="18" charset="-127"/>
                <a:ea typeface="HY헤드라인M" pitchFamily="18" charset="-127"/>
              </a:rPr>
              <a:t>장애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등을 유발시키는 행위</a:t>
            </a:r>
          </a:p>
        </p:txBody>
      </p:sp>
      <p:sp>
        <p:nvSpPr>
          <p:cNvPr id="12" name="순서도: 대체 처리 11"/>
          <p:cNvSpPr/>
          <p:nvPr/>
        </p:nvSpPr>
        <p:spPr bwMode="auto">
          <a:xfrm>
            <a:off x="292100" y="2545808"/>
            <a:ext cx="3222596" cy="524948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구 체 적 학 대 내 용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584200" y="3155950"/>
          <a:ext cx="7786742" cy="15811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5270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때리기</a:t>
                      </a:r>
                      <a:r>
                        <a:rPr lang="en-US" altLang="ko-KR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/ </a:t>
                      </a:r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세게 치다</a:t>
                      </a:r>
                      <a:endParaRPr lang="ko-KR" altLang="en-US" sz="22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꼬집는다 </a:t>
                      </a:r>
                      <a:r>
                        <a:rPr lang="en-US" altLang="ko-KR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/ </a:t>
                      </a:r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찌르다</a:t>
                      </a:r>
                      <a:endParaRPr lang="ko-KR" altLang="en-US" sz="22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/>
                </a:tc>
              </a:tr>
              <a:tr h="5270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무리하게 먹이기</a:t>
                      </a:r>
                      <a:endParaRPr lang="ko-KR" altLang="en-US" sz="22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신체를 구속하기 </a:t>
                      </a:r>
                      <a:r>
                        <a:rPr lang="en-US" altLang="ko-KR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/ </a:t>
                      </a:r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감금하기</a:t>
                      </a:r>
                      <a:endParaRPr lang="ko-KR" altLang="en-US" sz="22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/>
                </a:tc>
              </a:tr>
              <a:tr h="5270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불필요한 약물투여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담배 등으로 화상 입히기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타원 14"/>
          <p:cNvSpPr/>
          <p:nvPr/>
        </p:nvSpPr>
        <p:spPr bwMode="auto">
          <a:xfrm>
            <a:off x="254000" y="4914900"/>
            <a:ext cx="1193800" cy="11938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징후</a:t>
            </a:r>
          </a:p>
        </p:txBody>
      </p:sp>
      <p:sp>
        <p:nvSpPr>
          <p:cNvPr id="16" name="모서리가 둥근 직사각형 15"/>
          <p:cNvSpPr/>
          <p:nvPr/>
        </p:nvSpPr>
        <p:spPr bwMode="auto">
          <a:xfrm>
            <a:off x="1557318" y="4929198"/>
            <a:ext cx="6858048" cy="1285884"/>
          </a:xfrm>
          <a:prstGeom prst="roundRect">
            <a:avLst>
              <a:gd name="adj" fmla="val 6791"/>
            </a:avLst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설명할 수 없는 상처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치료받지 못한 상처가 있다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200" b="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2200" b="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200" b="0" dirty="0" err="1">
                <a:latin typeface="HY헤드라인M" pitchFamily="18" charset="-127"/>
                <a:ea typeface="HY헤드라인M" pitchFamily="18" charset="-127"/>
              </a:rPr>
              <a:t>잘린상처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 err="1">
                <a:latin typeface="HY헤드라인M" pitchFamily="18" charset="-127"/>
                <a:ea typeface="HY헤드라인M" pitchFamily="18" charset="-127"/>
              </a:rPr>
              <a:t>찔린상처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생채기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출혈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골절 등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탈수상태에 있다 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이상한 체중감소</a:t>
            </a:r>
          </a:p>
        </p:txBody>
      </p:sp>
      <p:sp>
        <p:nvSpPr>
          <p:cNvPr id="10" name="타원 9"/>
          <p:cNvSpPr/>
          <p:nvPr/>
        </p:nvSpPr>
        <p:spPr bwMode="auto">
          <a:xfrm>
            <a:off x="190500" y="914400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25438" y="44624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노인학대의 유형 및 징후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465138" y="823913"/>
            <a:ext cx="44513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『 </a:t>
            </a:r>
            <a:r>
              <a:rPr lang="ko-KR" altLang="en-US" sz="2800" b="0" dirty="0">
                <a:latin typeface="HY헤드라인M" pitchFamily="18" charset="-127"/>
                <a:ea typeface="HY헤드라인M" pitchFamily="18" charset="-127"/>
              </a:rPr>
              <a:t>언어 </a:t>
            </a:r>
            <a:r>
              <a:rPr lang="en-US" altLang="ko-KR" sz="2800" b="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800" b="0" dirty="0">
                <a:latin typeface="HY헤드라인M" pitchFamily="18" charset="-127"/>
                <a:ea typeface="HY헤드라인M" pitchFamily="18" charset="-127"/>
              </a:rPr>
              <a:t>정서적 학대 </a:t>
            </a:r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』</a:t>
            </a:r>
          </a:p>
        </p:txBody>
      </p:sp>
      <p:sp>
        <p:nvSpPr>
          <p:cNvPr id="27652" name="Rectangle 11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9</a:t>
            </a:r>
          </a:p>
        </p:txBody>
      </p:sp>
      <p:sp>
        <p:nvSpPr>
          <p:cNvPr id="11" name="타원 10"/>
          <p:cNvSpPr/>
          <p:nvPr/>
        </p:nvSpPr>
        <p:spPr bwMode="auto">
          <a:xfrm>
            <a:off x="152400" y="876300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544513" y="1460500"/>
            <a:ext cx="8091487" cy="9271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400" b="0" dirty="0">
                <a:latin typeface="HY헤드라인M" pitchFamily="18" charset="-127"/>
                <a:ea typeface="HY헤드라인M" pitchFamily="18" charset="-127"/>
              </a:rPr>
              <a:t>비난</a:t>
            </a:r>
            <a:r>
              <a:rPr lang="en-US" altLang="ko-KR" sz="24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400" b="0" dirty="0">
                <a:latin typeface="HY헤드라인M" pitchFamily="18" charset="-127"/>
                <a:ea typeface="HY헤드라인M" pitchFamily="18" charset="-127"/>
              </a:rPr>
              <a:t>모욕</a:t>
            </a:r>
            <a:r>
              <a:rPr lang="en-US" altLang="ko-KR" sz="24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400" b="0" dirty="0">
                <a:latin typeface="HY헤드라인M" pitchFamily="18" charset="-127"/>
                <a:ea typeface="HY헤드라인M" pitchFamily="18" charset="-127"/>
              </a:rPr>
              <a:t>위협 등 언어 및 비언어적 행위를 통하여 노인에게 정서적으로 고통을  주는 행위</a:t>
            </a:r>
          </a:p>
        </p:txBody>
      </p:sp>
      <p:sp>
        <p:nvSpPr>
          <p:cNvPr id="13" name="순서도: 대체 처리 12"/>
          <p:cNvSpPr/>
          <p:nvPr/>
        </p:nvSpPr>
        <p:spPr bwMode="auto">
          <a:xfrm>
            <a:off x="292100" y="2545808"/>
            <a:ext cx="3222596" cy="524948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구 체 적 학 대 내 용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584200" y="3155950"/>
          <a:ext cx="7786742" cy="15811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527051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말로 욕을 퍼붓는다</a:t>
                      </a:r>
                      <a:endParaRPr lang="ko-KR" altLang="en-US" sz="22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“</a:t>
                      </a:r>
                      <a:r>
                        <a:rPr kumimoji="1" lang="ko-KR" altLang="en-US" sz="2200" u="none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쓸모없는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 늙은이”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  <a:tr h="527051">
                <a:tc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spc="-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노인만 따로 식사를 먹게 한다</a:t>
                      </a:r>
                      <a:endParaRPr kumimoji="1" lang="ko-KR" altLang="en-US" sz="2200" u="none" spc="-100" baseline="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ct val="50000"/>
                        </a:spcBef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노인에게 말을 걸지 않는다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  <a:tr h="527051">
                <a:tc>
                  <a:txBody>
                    <a:bodyPr/>
                    <a:lstStyle/>
                    <a:p>
                      <a:pPr algn="ctr" eaLnBrk="0" hangingPunct="0">
                        <a:lnSpc>
                          <a:spcPct val="70000"/>
                        </a:lnSpc>
                        <a:spcBef>
                          <a:spcPct val="50000"/>
                        </a:spcBef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 외출시키지 않는다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2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무시하고 대답하지 않는다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타원 14"/>
          <p:cNvSpPr/>
          <p:nvPr/>
        </p:nvSpPr>
        <p:spPr bwMode="auto">
          <a:xfrm>
            <a:off x="254000" y="4914900"/>
            <a:ext cx="1193800" cy="11938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latin typeface="HY헤드라인M" pitchFamily="18" charset="-127"/>
                <a:ea typeface="HY헤드라인M" pitchFamily="18" charset="-127"/>
              </a:rPr>
              <a:t>징후</a:t>
            </a:r>
          </a:p>
        </p:txBody>
      </p:sp>
      <p:sp>
        <p:nvSpPr>
          <p:cNvPr id="16" name="모서리가 둥근 직사각형 15"/>
          <p:cNvSpPr/>
          <p:nvPr/>
        </p:nvSpPr>
        <p:spPr bwMode="auto">
          <a:xfrm>
            <a:off x="1557318" y="4929198"/>
            <a:ext cx="7180282" cy="1285884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반응하려고 하지 않는다 </a:t>
            </a: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질문에‘네’</a:t>
            </a: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,’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아니오’ 짧게 응답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표정이 없다 </a:t>
            </a: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가족을 피한다 </a:t>
            </a: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집에 </a:t>
            </a:r>
            <a:r>
              <a:rPr lang="ko-KR" altLang="en-US" sz="2000" b="0" spc="-120" dirty="0" err="1">
                <a:latin typeface="HY헤드라인M" pitchFamily="18" charset="-127"/>
                <a:ea typeface="HY헤드라인M" pitchFamily="18" charset="-127"/>
              </a:rPr>
              <a:t>돌아가려하지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 않는다</a:t>
            </a: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/ 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000" b="0" spc="-12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spc="-120" dirty="0">
                <a:latin typeface="HY헤드라인M" pitchFamily="18" charset="-127"/>
                <a:ea typeface="HY헤드라인M" pitchFamily="18" charset="-127"/>
              </a:rPr>
              <a:t>정서 상태 불안정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5"/>
          <p:cNvSpPr>
            <a:spLocks noChangeArrowheads="1"/>
          </p:cNvSpPr>
          <p:nvPr/>
        </p:nvSpPr>
        <p:spPr bwMode="auto">
          <a:xfrm>
            <a:off x="8113713" y="6453188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10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325438" y="44624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노인학대의 유형 및 징후</a:t>
            </a:r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465138" y="823913"/>
            <a:ext cx="44513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『 </a:t>
            </a:r>
            <a:r>
              <a:rPr lang="ko-KR" altLang="en-US" b="0" dirty="0">
                <a:latin typeface="HY헤드라인M" pitchFamily="18" charset="-127"/>
                <a:ea typeface="HY헤드라인M" pitchFamily="18" charset="-127"/>
              </a:rPr>
              <a:t>성적학대</a:t>
            </a:r>
            <a:r>
              <a:rPr lang="ko-KR" altLang="en-US" b="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』</a:t>
            </a:r>
          </a:p>
        </p:txBody>
      </p:sp>
      <p:sp>
        <p:nvSpPr>
          <p:cNvPr id="20" name="타원 19"/>
          <p:cNvSpPr/>
          <p:nvPr/>
        </p:nvSpPr>
        <p:spPr bwMode="auto">
          <a:xfrm>
            <a:off x="152400" y="876300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3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544513" y="1460500"/>
            <a:ext cx="8091487" cy="9271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성적 수치심 유발 행위 및 성희롱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성추행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성폭력 및 강간 등의 </a:t>
            </a:r>
            <a:r>
              <a:rPr lang="ko-KR" altLang="en-US" sz="2000" b="0" dirty="0" smtClean="0">
                <a:latin typeface="HY헤드라인M" pitchFamily="18" charset="-127"/>
                <a:ea typeface="HY헤드라인M" pitchFamily="18" charset="-127"/>
              </a:rPr>
              <a:t>노인의 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의사에 반하여 강제적으로 행하는 모든 성적 행위  </a:t>
            </a:r>
          </a:p>
        </p:txBody>
      </p:sp>
      <p:sp>
        <p:nvSpPr>
          <p:cNvPr id="22" name="순서도: 대체 처리 21"/>
          <p:cNvSpPr/>
          <p:nvPr/>
        </p:nvSpPr>
        <p:spPr bwMode="auto">
          <a:xfrm>
            <a:off x="292100" y="2545808"/>
            <a:ext cx="3222596" cy="524948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구 체 적 학 대 내 용</a:t>
            </a:r>
          </a:p>
        </p:txBody>
      </p:sp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584200" y="3155950"/>
          <a:ext cx="7786742" cy="15811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527051">
                <a:tc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성적수치심 유발 언어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성적수치심 유발 행위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  <a:tr h="5270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ko-KR" altLang="en-US" sz="2200" u="none" spc="-1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폭행 후 강제적 성행위 </a:t>
                      </a:r>
                      <a:r>
                        <a:rPr kumimoji="1" lang="en-US" altLang="ko-KR" sz="2200" u="none" spc="-1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/ </a:t>
                      </a:r>
                      <a:r>
                        <a:rPr kumimoji="1" lang="ko-KR" altLang="en-US" sz="2200" u="none" spc="-1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강간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원치 않는 성행위 및 강간</a:t>
                      </a:r>
                    </a:p>
                  </a:txBody>
                  <a:tcPr anchor="ctr"/>
                </a:tc>
              </a:tr>
              <a:tr h="527051">
                <a:tc gridSpan="2">
                  <a:txBody>
                    <a:bodyPr/>
                    <a:lstStyle/>
                    <a:p>
                      <a:pPr marL="0" marR="0" indent="0" algn="ctr" defTabSz="914400" rtl="0" eaLnBrk="0" fontAlgn="auto" latinLnBrk="1" hangingPunct="0">
                        <a:lnSpc>
                          <a:spcPct val="7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남녀 구별 필요 공간에 구별 없는 경우 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탈의실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화장실 개방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2400" u="none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4" name="타원 23"/>
          <p:cNvSpPr/>
          <p:nvPr/>
        </p:nvSpPr>
        <p:spPr bwMode="auto">
          <a:xfrm>
            <a:off x="254000" y="4914900"/>
            <a:ext cx="1193800" cy="11938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징후</a:t>
            </a:r>
          </a:p>
        </p:txBody>
      </p:sp>
      <p:sp>
        <p:nvSpPr>
          <p:cNvPr id="25" name="모서리가 둥근 직사각형 24"/>
          <p:cNvSpPr/>
          <p:nvPr/>
        </p:nvSpPr>
        <p:spPr bwMode="auto">
          <a:xfrm>
            <a:off x="1557318" y="4991100"/>
            <a:ext cx="7180282" cy="116208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속옷이 찢어짐 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성병 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분노 또는 수치심 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외부성기부분이나 항문부위의 타박상이나 하혈</a:t>
            </a: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우울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25438" y="150813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ko-KR" altLang="en-US" sz="3600" b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9699" name="Rectangle 6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11</a:t>
            </a: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465138" y="823913"/>
            <a:ext cx="44513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『 </a:t>
            </a:r>
            <a:r>
              <a:rPr lang="ko-KR" altLang="en-US" b="0" dirty="0">
                <a:latin typeface="HY헤드라인M" pitchFamily="18" charset="-127"/>
                <a:ea typeface="HY헤드라인M" pitchFamily="18" charset="-127"/>
              </a:rPr>
              <a:t>재정적 학대</a:t>
            </a:r>
            <a:r>
              <a:rPr lang="en-US" altLang="ko-KR" b="0" dirty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0" dirty="0">
                <a:latin typeface="HY헤드라인M" pitchFamily="18" charset="-127"/>
                <a:ea typeface="HY헤드라인M" pitchFamily="18" charset="-127"/>
              </a:rPr>
              <a:t>착취</a:t>
            </a:r>
            <a:r>
              <a:rPr lang="en-US" altLang="ko-KR" b="0" dirty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b="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』</a:t>
            </a:r>
          </a:p>
        </p:txBody>
      </p:sp>
      <p:sp>
        <p:nvSpPr>
          <p:cNvPr id="9" name="타원 8"/>
          <p:cNvSpPr/>
          <p:nvPr/>
        </p:nvSpPr>
        <p:spPr bwMode="auto">
          <a:xfrm>
            <a:off x="152400" y="876300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544513" y="1460500"/>
            <a:ext cx="8091487" cy="9271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2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200" b="0" spc="-110" dirty="0">
                <a:latin typeface="HY헤드라인M" pitchFamily="18" charset="-127"/>
                <a:ea typeface="HY헤드라인M" pitchFamily="18" charset="-127"/>
              </a:rPr>
              <a:t>노인의 자산을 노인의 동의 없이 사용하거나 부당하게 착취하여 이용하는 행위 노동에 대한 합당한 보상을 제공하지 않는 행위</a:t>
            </a:r>
          </a:p>
        </p:txBody>
      </p:sp>
      <p:sp>
        <p:nvSpPr>
          <p:cNvPr id="11" name="순서도: 대체 처리 10"/>
          <p:cNvSpPr/>
          <p:nvPr/>
        </p:nvSpPr>
        <p:spPr bwMode="auto">
          <a:xfrm>
            <a:off x="292100" y="2545808"/>
            <a:ext cx="3222596" cy="524948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구 체 적 학 대 내 용</a:t>
            </a: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584200" y="3155950"/>
          <a:ext cx="7786742" cy="15811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527051">
                <a:tc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노인의 유언장 허위작성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노인 허락 없이 부동산 매매</a:t>
                      </a:r>
                    </a:p>
                  </a:txBody>
                  <a:tcPr anchor="ctr"/>
                </a:tc>
              </a:tr>
              <a:tr h="527051"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노인 허락 없이 노인 명의증서</a:t>
                      </a:r>
                      <a:r>
                        <a:rPr kumimoji="1" lang="ko-KR" altLang="en-US" sz="2200" u="none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변경 및 증여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2400" u="none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  <a:tr h="527051"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노인의 소득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연금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임대료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을 가로챈다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2400" u="none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타원 12"/>
          <p:cNvSpPr/>
          <p:nvPr/>
        </p:nvSpPr>
        <p:spPr bwMode="auto">
          <a:xfrm>
            <a:off x="254000" y="4914900"/>
            <a:ext cx="1193800" cy="11938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징후</a:t>
            </a:r>
          </a:p>
        </p:txBody>
      </p:sp>
      <p:sp>
        <p:nvSpPr>
          <p:cNvPr id="14" name="모서리가 둥근 직사각형 13"/>
          <p:cNvSpPr/>
          <p:nvPr/>
        </p:nvSpPr>
        <p:spPr bwMode="auto">
          <a:xfrm>
            <a:off x="1557318" y="4889500"/>
            <a:ext cx="7180282" cy="136528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필요한 물건을 살 수 없다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자신의 생활에 필요한 충분한 돈을 가지고 있지 않다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2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200" b="0" dirty="0">
                <a:latin typeface="HY헤드라인M" pitchFamily="18" charset="-127"/>
                <a:ea typeface="HY헤드라인M" pitchFamily="18" charset="-127"/>
              </a:rPr>
              <a:t>노인의 재산이 갑자기 타인명의로 전환되어 있다</a:t>
            </a:r>
          </a:p>
        </p:txBody>
      </p:sp>
      <p:sp>
        <p:nvSpPr>
          <p:cNvPr id="29726" name="Rectangle 2"/>
          <p:cNvSpPr>
            <a:spLocks noChangeArrowheads="1"/>
          </p:cNvSpPr>
          <p:nvPr/>
        </p:nvSpPr>
        <p:spPr bwMode="auto">
          <a:xfrm>
            <a:off x="363538" y="44624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노인학대의 유형 및 징후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2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12</a:t>
            </a: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325438" y="44624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ko-KR" altLang="en-US" sz="3600" b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465138" y="823913"/>
            <a:ext cx="44513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『 </a:t>
            </a:r>
            <a:r>
              <a:rPr lang="ko-KR" altLang="en-US" b="0" dirty="0">
                <a:latin typeface="HY헤드라인M" pitchFamily="18" charset="-127"/>
                <a:ea typeface="HY헤드라인M" pitchFamily="18" charset="-127"/>
              </a:rPr>
              <a:t>방임학대</a:t>
            </a:r>
            <a:r>
              <a:rPr lang="ko-KR" altLang="en-US" b="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』</a:t>
            </a:r>
          </a:p>
        </p:txBody>
      </p:sp>
      <p:sp>
        <p:nvSpPr>
          <p:cNvPr id="20" name="타원 19"/>
          <p:cNvSpPr/>
          <p:nvPr/>
        </p:nvSpPr>
        <p:spPr bwMode="auto">
          <a:xfrm>
            <a:off x="152400" y="876300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5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544513" y="1460500"/>
            <a:ext cx="8091487" cy="9271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2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200" b="0" spc="-110" dirty="0">
                <a:latin typeface="HY헤드라인M" pitchFamily="18" charset="-127"/>
                <a:ea typeface="HY헤드라인M" pitchFamily="18" charset="-127"/>
              </a:rPr>
              <a:t>부양의무자로서의 책임이나 의무를 의도적</a:t>
            </a:r>
            <a:r>
              <a:rPr lang="en-US" altLang="ko-KR" sz="2200" b="0" spc="-11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spc="-110" dirty="0">
                <a:latin typeface="HY헤드라인M" pitchFamily="18" charset="-127"/>
                <a:ea typeface="HY헤드라인M" pitchFamily="18" charset="-127"/>
              </a:rPr>
              <a:t>비의도적으로 거부</a:t>
            </a:r>
            <a:r>
              <a:rPr lang="en-US" altLang="ko-KR" sz="2200" b="0" spc="-11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200" b="0" spc="-110" dirty="0">
                <a:latin typeface="HY헤드라인M" pitchFamily="18" charset="-127"/>
                <a:ea typeface="HY헤드라인M" pitchFamily="18" charset="-127"/>
              </a:rPr>
              <a:t>포기하여 노인의 의식주 및 의료를 적절하게 제공하지 않는 행위</a:t>
            </a:r>
          </a:p>
        </p:txBody>
      </p:sp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584200" y="2990850"/>
          <a:ext cx="7786742" cy="15811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527051">
                <a:tc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식사와 물을 주지 않는다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kumimoji="1" lang="en-US" altLang="ko-KR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eaLnBrk="0" hangingPunct="0">
                        <a:lnSpc>
                          <a:spcPct val="70000"/>
                        </a:lnSpc>
                        <a:spcBef>
                          <a:spcPct val="50000"/>
                        </a:spcBef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노인 방만 청소하지 않는다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  <a:tr h="527051"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필요한 생활비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병원비 및 치료를 적절하게 제공하지 않는다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2400" u="none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  <a:tr h="527051">
                <a:tc gridSpan="2">
                  <a:txBody>
                    <a:bodyPr/>
                    <a:lstStyle/>
                    <a:p>
                      <a:pPr algn="ctr" eaLnBrk="0" hangingPunct="0">
                        <a:lnSpc>
                          <a:spcPct val="70000"/>
                        </a:lnSpc>
                        <a:spcBef>
                          <a:spcPct val="50000"/>
                        </a:spcBef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와상 시 몸의 위치 변경을</a:t>
                      </a:r>
                      <a:r>
                        <a:rPr kumimoji="1" lang="ko-KR" altLang="en-US" sz="2200" u="none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태만히 한다</a:t>
                      </a:r>
                      <a:r>
                        <a:rPr kumimoji="1" lang="en-US" altLang="ko-KR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2400" u="none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4" name="타원 23"/>
          <p:cNvSpPr/>
          <p:nvPr/>
        </p:nvSpPr>
        <p:spPr bwMode="auto">
          <a:xfrm>
            <a:off x="254000" y="4914900"/>
            <a:ext cx="1193800" cy="11938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징후</a:t>
            </a:r>
          </a:p>
        </p:txBody>
      </p:sp>
      <p:sp>
        <p:nvSpPr>
          <p:cNvPr id="25" name="모서리가 둥근 직사각형 24"/>
          <p:cNvSpPr/>
          <p:nvPr/>
        </p:nvSpPr>
        <p:spPr bwMode="auto">
          <a:xfrm>
            <a:off x="1544618" y="4685848"/>
            <a:ext cx="7180282" cy="169548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오물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대소변 냄새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악취가 난다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.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/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욕창이 있다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.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노인 주변환경에 있어 건강이나 안전에 위험한 증후  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머리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수염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손톱 등이 자라서 지저분해져 있다</a:t>
            </a: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언제나 같은 의복이나 더럽고 찢어진 옷을 입는다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0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000" b="0" dirty="0">
                <a:latin typeface="HY헤드라인M" pitchFamily="18" charset="-127"/>
                <a:ea typeface="HY헤드라인M" pitchFamily="18" charset="-127"/>
              </a:rPr>
              <a:t>계절에 맞지 않는 의복을 입고 있다</a:t>
            </a:r>
          </a:p>
        </p:txBody>
      </p:sp>
      <p:sp>
        <p:nvSpPr>
          <p:cNvPr id="30747" name="Rectangle 2"/>
          <p:cNvSpPr>
            <a:spLocks noChangeArrowheads="1"/>
          </p:cNvSpPr>
          <p:nvPr/>
        </p:nvSpPr>
        <p:spPr bwMode="auto">
          <a:xfrm>
            <a:off x="363538" y="44624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노인학대의 유형 및 징후</a:t>
            </a:r>
          </a:p>
        </p:txBody>
      </p:sp>
      <p:sp>
        <p:nvSpPr>
          <p:cNvPr id="22" name="순서도: 대체 처리 21"/>
          <p:cNvSpPr/>
          <p:nvPr/>
        </p:nvSpPr>
        <p:spPr bwMode="auto">
          <a:xfrm>
            <a:off x="292100" y="2469608"/>
            <a:ext cx="3222596" cy="524948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구 체 적 학 대 내 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13</a:t>
            </a: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325438" y="150813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ko-KR" altLang="en-US" sz="3600" b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465138" y="823913"/>
            <a:ext cx="44513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『 </a:t>
            </a:r>
            <a:r>
              <a:rPr lang="ko-KR" altLang="en-US" b="0" dirty="0">
                <a:latin typeface="HY헤드라인M" pitchFamily="18" charset="-127"/>
                <a:ea typeface="HY헤드라인M" pitchFamily="18" charset="-127"/>
              </a:rPr>
              <a:t>자기방임</a:t>
            </a:r>
            <a:r>
              <a:rPr lang="ko-KR" altLang="en-US" b="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b="0" dirty="0">
                <a:latin typeface="휴먼모음T" pitchFamily="18" charset="-127"/>
                <a:ea typeface="휴먼모음T" pitchFamily="18" charset="-127"/>
              </a:rPr>
              <a:t>』</a:t>
            </a:r>
          </a:p>
        </p:txBody>
      </p:sp>
      <p:sp>
        <p:nvSpPr>
          <p:cNvPr id="10" name="타원 9"/>
          <p:cNvSpPr/>
          <p:nvPr/>
        </p:nvSpPr>
        <p:spPr bwMode="auto">
          <a:xfrm>
            <a:off x="152400" y="876300"/>
            <a:ext cx="533400" cy="5334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6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544513" y="1460500"/>
            <a:ext cx="8091487" cy="927100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100" dirty="0"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sz="2100" b="0" spc="-110" dirty="0">
                <a:latin typeface="HY헤드라인M" pitchFamily="18" charset="-127"/>
                <a:ea typeface="HY헤드라인M" pitchFamily="18" charset="-127"/>
              </a:rPr>
              <a:t>노인 스스로가 의식주 제공 및 의료 처치 등의 최소한의 자기보호</a:t>
            </a:r>
            <a:endParaRPr lang="en-US" altLang="ko-KR" sz="2100" b="0" spc="-110" dirty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100" b="0" spc="-110" dirty="0">
                <a:latin typeface="HY헤드라인M" pitchFamily="18" charset="-127"/>
                <a:ea typeface="HY헤드라인M" pitchFamily="18" charset="-127"/>
              </a:rPr>
              <a:t> 관련 행위를 의도적으로 포기 또는 비의도적으로 관리하지 않음</a:t>
            </a:r>
          </a:p>
        </p:txBody>
      </p:sp>
      <p:sp>
        <p:nvSpPr>
          <p:cNvPr id="12" name="순서도: 대체 처리 11"/>
          <p:cNvSpPr/>
          <p:nvPr/>
        </p:nvSpPr>
        <p:spPr bwMode="auto">
          <a:xfrm>
            <a:off x="292100" y="2545808"/>
            <a:ext cx="3222596" cy="524948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구 체 적 학 대 내 용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584200" y="3155950"/>
          <a:ext cx="7786742" cy="15811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527051">
                <a:tc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의도적으로 식사 거부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ct val="50000"/>
                        </a:spcBef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자해 및 자살기도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  <a:tr h="527051"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buNone/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의도적으로 신변 청결 및 기본 생활 회피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2400" u="none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  <a:tr h="527051">
                <a:tc gridSpan="2">
                  <a:txBody>
                    <a:bodyPr/>
                    <a:lstStyle/>
                    <a:p>
                      <a:pPr algn="ctr" eaLnBrk="0" hangingPunct="0">
                        <a:lnSpc>
                          <a:spcPct val="70000"/>
                        </a:lnSpc>
                        <a:spcBef>
                          <a:spcPct val="50000"/>
                        </a:spcBef>
                      </a:pPr>
                      <a:r>
                        <a:rPr kumimoji="1" lang="ko-KR" altLang="en-US" sz="2200" u="none" dirty="0" smtClean="0">
                          <a:latin typeface="HY헤드라인M" pitchFamily="18" charset="-127"/>
                          <a:ea typeface="HY헤드라인M" pitchFamily="18" charset="-127"/>
                        </a:rPr>
                        <a:t>치료행위 거부로 생명에 위험 초래</a:t>
                      </a:r>
                      <a:endParaRPr kumimoji="1" lang="ko-KR" altLang="en-US" sz="2200" u="none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2400" u="none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타원 13"/>
          <p:cNvSpPr/>
          <p:nvPr/>
        </p:nvSpPr>
        <p:spPr bwMode="auto">
          <a:xfrm>
            <a:off x="215900" y="4914900"/>
            <a:ext cx="1193800" cy="11938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징후</a:t>
            </a:r>
          </a:p>
        </p:txBody>
      </p:sp>
      <p:sp>
        <p:nvSpPr>
          <p:cNvPr id="15" name="모서리가 둥근 직사각형 14"/>
          <p:cNvSpPr/>
          <p:nvPr/>
        </p:nvSpPr>
        <p:spPr bwMode="auto">
          <a:xfrm>
            <a:off x="1468418" y="4889500"/>
            <a:ext cx="7396182" cy="136528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1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100" b="0" dirty="0">
                <a:latin typeface="HY헤드라인M" pitchFamily="18" charset="-127"/>
                <a:ea typeface="HY헤드라인M" pitchFamily="18" charset="-127"/>
              </a:rPr>
              <a:t>스스로 식사와 물을 섭취하지 않는다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1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100" b="0" spc="-140" dirty="0">
                <a:latin typeface="HY헤드라인M" pitchFamily="18" charset="-127"/>
                <a:ea typeface="HY헤드라인M" pitchFamily="18" charset="-127"/>
              </a:rPr>
              <a:t>필요한 치료와 </a:t>
            </a:r>
            <a:r>
              <a:rPr lang="ko-KR" altLang="en-US" sz="2100" b="0" spc="-140" dirty="0" err="1">
                <a:latin typeface="HY헤드라인M" pitchFamily="18" charset="-127"/>
                <a:ea typeface="HY헤드라인M" pitchFamily="18" charset="-127"/>
              </a:rPr>
              <a:t>약복용을</a:t>
            </a:r>
            <a:r>
              <a:rPr lang="ko-KR" altLang="en-US" sz="2100" b="0" spc="-140" dirty="0">
                <a:latin typeface="HY헤드라인M" pitchFamily="18" charset="-127"/>
                <a:ea typeface="HY헤드라인M" pitchFamily="18" charset="-127"/>
              </a:rPr>
              <a:t> 중지 또는 이로 인한 건강상태 악화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altLang="ko-KR" sz="2100" b="0" dirty="0"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2100" b="0" dirty="0">
                <a:latin typeface="HY헤드라인M" pitchFamily="18" charset="-127"/>
                <a:ea typeface="HY헤드라인M" pitchFamily="18" charset="-127"/>
              </a:rPr>
              <a:t>의도적으로 죽고자 하는 모든 행위</a:t>
            </a:r>
          </a:p>
        </p:txBody>
      </p:sp>
      <p:sp>
        <p:nvSpPr>
          <p:cNvPr id="31774" name="Rectangle 2"/>
          <p:cNvSpPr>
            <a:spLocks noChangeArrowheads="1"/>
          </p:cNvSpPr>
          <p:nvPr/>
        </p:nvSpPr>
        <p:spPr bwMode="auto">
          <a:xfrm>
            <a:off x="363538" y="44624"/>
            <a:ext cx="49672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노인학대의 유형 및 징후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ChangeArrowheads="1"/>
          </p:cNvSpPr>
          <p:nvPr/>
        </p:nvSpPr>
        <p:spPr bwMode="auto">
          <a:xfrm>
            <a:off x="8113713" y="6457950"/>
            <a:ext cx="850900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ko-KR" sz="1800" b="0">
                <a:latin typeface="휴먼모음T" pitchFamily="18" charset="-127"/>
                <a:ea typeface="휴먼모음T" pitchFamily="18" charset="-127"/>
              </a:rPr>
              <a:t>17</a:t>
            </a:r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325438" y="44624"/>
            <a:ext cx="53990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ko-KR" altLang="en-US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노인학대 처벌법 </a:t>
            </a:r>
            <a:r>
              <a:rPr lang="en-US" altLang="ko-KR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39</a:t>
            </a:r>
            <a:r>
              <a:rPr lang="ko-KR" altLang="en-US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조의 </a:t>
            </a:r>
            <a:r>
              <a:rPr lang="en-US" altLang="ko-KR" sz="2400" b="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9)</a:t>
            </a:r>
            <a:endParaRPr lang="ko-KR" altLang="en-US" sz="2400" b="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84163" y="947738"/>
          <a:ext cx="8517699" cy="5223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050"/>
                <a:gridCol w="5194312"/>
                <a:gridCol w="2544337"/>
              </a:tblGrid>
              <a:tr h="468811"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36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노</a:t>
                      </a:r>
                      <a:endParaRPr lang="en-US" altLang="ko-KR" sz="3600" b="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ctr" latinLnBrk="1"/>
                      <a:r>
                        <a:rPr lang="ko-KR" altLang="en-US" sz="36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인</a:t>
                      </a:r>
                      <a:endParaRPr lang="en-US" altLang="ko-KR" sz="3600" b="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ctr" latinLnBrk="1"/>
                      <a:r>
                        <a:rPr lang="ko-KR" altLang="en-US" sz="36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복</a:t>
                      </a:r>
                      <a:endParaRPr lang="en-US" altLang="ko-KR" sz="3600" b="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ctr" latinLnBrk="1"/>
                      <a:r>
                        <a:rPr lang="ko-KR" altLang="en-US" sz="36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지</a:t>
                      </a:r>
                      <a:endParaRPr lang="en-US" altLang="ko-KR" sz="3600" b="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ctr" latinLnBrk="1"/>
                      <a:r>
                        <a:rPr lang="ko-KR" altLang="en-US" sz="36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법</a:t>
                      </a:r>
                      <a:endParaRPr lang="ko-KR" altLang="en-US" sz="3600" b="0" dirty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27765" marR="127765" marT="63883" marB="6388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5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내    용</a:t>
                      </a:r>
                      <a:endParaRPr lang="ko-KR" altLang="en-US" sz="2500" dirty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27765" marR="127765" marT="63883" marB="6388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5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비 고</a:t>
                      </a:r>
                      <a:endParaRPr lang="ko-KR" altLang="en-US" sz="2500" dirty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27765" marR="127765" marT="63883" marB="63883" anchor="ctr"/>
                </a:tc>
              </a:tr>
              <a:tr h="730431">
                <a:tc vMerge="1">
                  <a:txBody>
                    <a:bodyPr/>
                    <a:lstStyle/>
                    <a:p>
                      <a:pPr latinLnBrk="1"/>
                      <a:endParaRPr lang="ko-KR" altLang="en-US" sz="2500" dirty="0"/>
                    </a:p>
                  </a:txBody>
                  <a:tcPr marL="127765" marR="127765" marT="63883" marB="6388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노인의 신체에 상해를 입히는 행위</a:t>
                      </a:r>
                    </a:p>
                  </a:txBody>
                  <a:tcPr marL="127765" marR="127765" marT="63883" marB="6388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7</a:t>
                      </a:r>
                      <a:r>
                        <a:rPr lang="ko-KR" altLang="en-US" sz="1800" b="0" dirty="0" err="1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년이하의</a:t>
                      </a:r>
                      <a:r>
                        <a:rPr lang="ko-KR" altLang="en-US" sz="1800" b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징역 또는</a:t>
                      </a:r>
                      <a:endParaRPr lang="en-US" altLang="ko-KR" sz="1800" b="0" dirty="0" smtClean="0">
                        <a:solidFill>
                          <a:srgbClr val="FF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lang="ko-KR" altLang="en-US" sz="1800" b="0" dirty="0" err="1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천만원</a:t>
                      </a:r>
                      <a:r>
                        <a:rPr lang="ko-KR" altLang="en-US" sz="1800" b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이하의 벌금</a:t>
                      </a:r>
                    </a:p>
                  </a:txBody>
                  <a:tcPr marL="127765" marR="127765" marT="63883" marB="63883" anchor="ctr"/>
                </a:tc>
              </a:tr>
              <a:tr h="730431">
                <a:tc vMerge="1">
                  <a:txBody>
                    <a:bodyPr/>
                    <a:lstStyle/>
                    <a:p>
                      <a:pPr latinLnBrk="1"/>
                      <a:endParaRPr lang="ko-KR" altLang="en-US" sz="2500" dirty="0"/>
                    </a:p>
                  </a:txBody>
                  <a:tcPr marL="127765" marR="127765" marT="63883" marB="6388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2. 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노인의 신체에 폭행을 가하는 행위</a:t>
                      </a:r>
                    </a:p>
                  </a:txBody>
                  <a:tcPr marL="127765" marR="127765" marT="63883" marB="63883" anchor="ctr"/>
                </a:tc>
                <a:tc rowSpan="4">
                  <a:txBody>
                    <a:bodyPr/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ko-KR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lang="ko-KR" altLang="en-US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년 이하의 징역</a:t>
                      </a:r>
                    </a:p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또는 </a:t>
                      </a:r>
                      <a:r>
                        <a:rPr lang="en-US" altLang="ko-KR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lang="ko-KR" altLang="en-US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천 </a:t>
                      </a:r>
                      <a:r>
                        <a:rPr lang="en-US" altLang="ko-KR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lang="ko-KR" altLang="en-US" sz="1800" b="0" i="0" dirty="0" err="1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백만원</a:t>
                      </a:r>
                      <a:r>
                        <a:rPr lang="ko-KR" altLang="en-US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en-US" altLang="ko-KR" sz="1800" b="0" i="0" dirty="0" smtClean="0">
                        <a:solidFill>
                          <a:srgbClr val="FF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이하의 벌금</a:t>
                      </a:r>
                    </a:p>
                  </a:txBody>
                  <a:tcPr marL="127765" marR="127765" marT="63883" marB="63883" anchor="ctr"/>
                </a:tc>
              </a:tr>
              <a:tr h="730431">
                <a:tc vMerge="1">
                  <a:txBody>
                    <a:bodyPr/>
                    <a:lstStyle/>
                    <a:p>
                      <a:pPr latinLnBrk="1"/>
                      <a:endParaRPr lang="ko-KR" altLang="en-US" sz="2500" dirty="0"/>
                    </a:p>
                  </a:txBody>
                  <a:tcPr marL="127765" marR="127765" marT="63883" marB="6388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3. 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노인에게 성적 수치심을 주는 성폭행</a:t>
                      </a:r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성희롱 등의 행위</a:t>
                      </a:r>
                    </a:p>
                  </a:txBody>
                  <a:tcPr marL="127765" marR="127765" marT="63883" marB="63883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127765" marR="127765" marT="63883" marB="63883" anchor="ctr"/>
                </a:tc>
              </a:tr>
              <a:tr h="730431">
                <a:tc vMerge="1">
                  <a:txBody>
                    <a:bodyPr/>
                    <a:lstStyle/>
                    <a:p>
                      <a:pPr latinLnBrk="1"/>
                      <a:endParaRPr lang="ko-KR" altLang="en-US" sz="2500" dirty="0"/>
                    </a:p>
                  </a:txBody>
                  <a:tcPr marL="127765" marR="127765" marT="63883" marB="6388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4. 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자신의 보호 및 감독을 받는 노인을 유기하거나 의식주를 포함한 기본적 보호 및 치료를 소홀히 하는 행위</a:t>
                      </a:r>
                    </a:p>
                  </a:txBody>
                  <a:tcPr marL="127765" marR="127765" marT="63883" marB="63883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127765" marR="127765" marT="63883" marB="63883" anchor="ctr"/>
                </a:tc>
              </a:tr>
              <a:tr h="730431">
                <a:tc vMerge="1">
                  <a:txBody>
                    <a:bodyPr/>
                    <a:lstStyle/>
                    <a:p>
                      <a:pPr latinLnBrk="1"/>
                      <a:endParaRPr lang="ko-KR" altLang="en-US" sz="2500" dirty="0"/>
                    </a:p>
                  </a:txBody>
                  <a:tcPr marL="127765" marR="127765" marT="63883" marB="6388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5. 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노인에게 구걸을 하게 하거나 노인을 이용하여 구걸하는 행위</a:t>
                      </a:r>
                    </a:p>
                  </a:txBody>
                  <a:tcPr marL="127765" marR="127765" marT="63883" marB="63883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127765" marR="127765" marT="63883" marB="63883" anchor="ctr"/>
                </a:tc>
              </a:tr>
              <a:tr h="730431">
                <a:tc vMerge="1">
                  <a:txBody>
                    <a:bodyPr/>
                    <a:lstStyle/>
                    <a:p>
                      <a:pPr latinLnBrk="1"/>
                      <a:endParaRPr lang="ko-KR" altLang="en-US" sz="2500" dirty="0"/>
                    </a:p>
                  </a:txBody>
                  <a:tcPr marL="127765" marR="127765" marT="63883" marB="6388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6. 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노인을 위하여 증여 또는 급여된 금품을 그 </a:t>
                      </a:r>
                      <a:r>
                        <a:rPr lang="ko-KR" altLang="en-US" sz="2000" b="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목적외의</a:t>
                      </a:r>
                      <a:r>
                        <a:rPr lang="ko-KR" altLang="en-US" sz="2000" b="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용도에 사용하는 행위</a:t>
                      </a:r>
                    </a:p>
                  </a:txBody>
                  <a:tcPr marL="127765" marR="127765" marT="63883" marB="6388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</a:t>
                      </a:r>
                      <a:r>
                        <a:rPr lang="ko-KR" altLang="en-US" sz="1800" b="0" i="0" dirty="0" err="1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년이하의</a:t>
                      </a:r>
                      <a:r>
                        <a:rPr lang="ko-KR" altLang="en-US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징역 또는 </a:t>
                      </a:r>
                      <a:r>
                        <a:rPr lang="en-US" altLang="ko-KR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lang="ko-KR" altLang="en-US" sz="1800" b="0" i="0" dirty="0" err="1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천만원</a:t>
                      </a:r>
                      <a:r>
                        <a:rPr lang="ko-KR" altLang="en-US" sz="1800" b="0" i="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이하의 벌금</a:t>
                      </a:r>
                    </a:p>
                  </a:txBody>
                  <a:tcPr marL="127765" marR="127765" marT="63883" marB="6388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층">
  <a:themeElements>
    <a:clrScheme name="층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2_층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층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층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층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층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층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층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층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층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십자수">
  <a:themeElements>
    <a:clrScheme name="십자수 1">
      <a:dk1>
        <a:srgbClr val="273C12"/>
      </a:dk1>
      <a:lt1>
        <a:srgbClr val="FFFFCC"/>
      </a:lt1>
      <a:dk2>
        <a:srgbClr val="022C0C"/>
      </a:dk2>
      <a:lt2>
        <a:srgbClr val="FFFFFF"/>
      </a:lt2>
      <a:accent1>
        <a:srgbClr val="807732"/>
      </a:accent1>
      <a:accent2>
        <a:srgbClr val="96A646"/>
      </a:accent2>
      <a:accent3>
        <a:srgbClr val="AAACAA"/>
      </a:accent3>
      <a:accent4>
        <a:srgbClr val="DADAAE"/>
      </a:accent4>
      <a:accent5>
        <a:srgbClr val="C0BDAD"/>
      </a:accent5>
      <a:accent6>
        <a:srgbClr val="87963F"/>
      </a:accent6>
      <a:hlink>
        <a:srgbClr val="DFC023"/>
      </a:hlink>
      <a:folHlink>
        <a:srgbClr val="A7935B"/>
      </a:folHlink>
    </a:clrScheme>
    <a:fontScheme name="2_십자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십자수 1">
        <a:dk1>
          <a:srgbClr val="273C12"/>
        </a:dk1>
        <a:lt1>
          <a:srgbClr val="FFFFCC"/>
        </a:lt1>
        <a:dk2>
          <a:srgbClr val="022C0C"/>
        </a:dk2>
        <a:lt2>
          <a:srgbClr val="FFFFFF"/>
        </a:lt2>
        <a:accent1>
          <a:srgbClr val="807732"/>
        </a:accent1>
        <a:accent2>
          <a:srgbClr val="96A646"/>
        </a:accent2>
        <a:accent3>
          <a:srgbClr val="AAACAA"/>
        </a:accent3>
        <a:accent4>
          <a:srgbClr val="DADAAE"/>
        </a:accent4>
        <a:accent5>
          <a:srgbClr val="C0BDAD"/>
        </a:accent5>
        <a:accent6>
          <a:srgbClr val="87963F"/>
        </a:accent6>
        <a:hlink>
          <a:srgbClr val="DFC023"/>
        </a:hlink>
        <a:folHlink>
          <a:srgbClr val="A7935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십자수 2">
        <a:dk1>
          <a:srgbClr val="000000"/>
        </a:dk1>
        <a:lt1>
          <a:srgbClr val="FDF2E3"/>
        </a:lt1>
        <a:dk2>
          <a:srgbClr val="663300"/>
        </a:dk2>
        <a:lt2>
          <a:srgbClr val="F7E4C1"/>
        </a:lt2>
        <a:accent1>
          <a:srgbClr val="DFA84F"/>
        </a:accent1>
        <a:accent2>
          <a:srgbClr val="9F9C59"/>
        </a:accent2>
        <a:accent3>
          <a:srgbClr val="FEF7EF"/>
        </a:accent3>
        <a:accent4>
          <a:srgbClr val="000000"/>
        </a:accent4>
        <a:accent5>
          <a:srgbClr val="ECD1B2"/>
        </a:accent5>
        <a:accent6>
          <a:srgbClr val="908D50"/>
        </a:accent6>
        <a:hlink>
          <a:srgbClr val="C17427"/>
        </a:hlink>
        <a:folHlink>
          <a:srgbClr val="B7B59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십자수 3">
        <a:dk1>
          <a:srgbClr val="3E380C"/>
        </a:dk1>
        <a:lt1>
          <a:srgbClr val="FFFFCC"/>
        </a:lt1>
        <a:dk2>
          <a:srgbClr val="514901"/>
        </a:dk2>
        <a:lt2>
          <a:srgbClr val="FFFFFF"/>
        </a:lt2>
        <a:accent1>
          <a:srgbClr val="9B7B41"/>
        </a:accent1>
        <a:accent2>
          <a:srgbClr val="85925A"/>
        </a:accent2>
        <a:accent3>
          <a:srgbClr val="B3B1AA"/>
        </a:accent3>
        <a:accent4>
          <a:srgbClr val="DADAAE"/>
        </a:accent4>
        <a:accent5>
          <a:srgbClr val="CBBFB0"/>
        </a:accent5>
        <a:accent6>
          <a:srgbClr val="788451"/>
        </a:accent6>
        <a:hlink>
          <a:srgbClr val="AFAA49"/>
        </a:hlink>
        <a:folHlink>
          <a:srgbClr val="9087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십자수 4">
        <a:dk1>
          <a:srgbClr val="002346"/>
        </a:dk1>
        <a:lt1>
          <a:srgbClr val="FFFFCC"/>
        </a:lt1>
        <a:dk2>
          <a:srgbClr val="003366"/>
        </a:dk2>
        <a:lt2>
          <a:srgbClr val="FFFFFF"/>
        </a:lt2>
        <a:accent1>
          <a:srgbClr val="607F8C"/>
        </a:accent1>
        <a:accent2>
          <a:srgbClr val="7FAB9D"/>
        </a:accent2>
        <a:accent3>
          <a:srgbClr val="AAADB8"/>
        </a:accent3>
        <a:accent4>
          <a:srgbClr val="DADAAE"/>
        </a:accent4>
        <a:accent5>
          <a:srgbClr val="B6C0C5"/>
        </a:accent5>
        <a:accent6>
          <a:srgbClr val="729B8E"/>
        </a:accent6>
        <a:hlink>
          <a:srgbClr val="7BABC5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십자수 5">
        <a:dk1>
          <a:srgbClr val="582C00"/>
        </a:dk1>
        <a:lt1>
          <a:srgbClr val="FFFFCC"/>
        </a:lt1>
        <a:dk2>
          <a:srgbClr val="663300"/>
        </a:dk2>
        <a:lt2>
          <a:srgbClr val="FFFFFF"/>
        </a:lt2>
        <a:accent1>
          <a:srgbClr val="BE6C3A"/>
        </a:accent1>
        <a:accent2>
          <a:srgbClr val="B18B47"/>
        </a:accent2>
        <a:accent3>
          <a:srgbClr val="B8ADAA"/>
        </a:accent3>
        <a:accent4>
          <a:srgbClr val="DADAAE"/>
        </a:accent4>
        <a:accent5>
          <a:srgbClr val="DBBAAE"/>
        </a:accent5>
        <a:accent6>
          <a:srgbClr val="A07D3F"/>
        </a:accent6>
        <a:hlink>
          <a:srgbClr val="D5B52D"/>
        </a:hlink>
        <a:folHlink>
          <a:srgbClr val="8D826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십자수 6">
        <a:dk1>
          <a:srgbClr val="000000"/>
        </a:dk1>
        <a:lt1>
          <a:srgbClr val="EAEAEA"/>
        </a:lt1>
        <a:dk2>
          <a:srgbClr val="000000"/>
        </a:dk2>
        <a:lt2>
          <a:srgbClr val="C0C0C0"/>
        </a:lt2>
        <a:accent1>
          <a:srgbClr val="C0C0C0"/>
        </a:accent1>
        <a:accent2>
          <a:srgbClr val="969696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878787"/>
        </a:accent6>
        <a:hlink>
          <a:srgbClr val="8080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단풍잎">
  <a:themeElements>
    <a:clrScheme name="단풍잎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2_단풍잎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단풍잎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단풍잎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단풍잎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단풍잎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단풍잎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단풍잎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단풍잎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단풍잎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단풍잎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스프링 노트</Template>
  <TotalTime>3143</TotalTime>
  <Words>837</Words>
  <Application>Microsoft Office PowerPoint</Application>
  <PresentationFormat>화면 슬라이드 쇼(4:3)</PresentationFormat>
  <Paragraphs>157</Paragraphs>
  <Slides>11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2_층</vt:lpstr>
      <vt:lpstr>2_십자수</vt:lpstr>
      <vt:lpstr>2_단풍잎</vt:lpstr>
      <vt:lpstr>광장</vt:lpstr>
      <vt:lpstr>슬라이드 1</vt:lpstr>
      <vt:lpstr>노인인권의 정의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Company>북아뜨리에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노인학대예방</dc:title>
  <dc:creator>박찬호</dc:creator>
  <cp:keywords>엠알케어</cp:keywords>
  <cp:lastModifiedBy>e1118</cp:lastModifiedBy>
  <cp:revision>231</cp:revision>
  <dcterms:created xsi:type="dcterms:W3CDTF">2007-06-05T02:06:41Z</dcterms:created>
  <dcterms:modified xsi:type="dcterms:W3CDTF">2018-04-05T07:06:42Z</dcterms:modified>
</cp:coreProperties>
</file>